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8" r:id="rId1"/>
  </p:sldMasterIdLst>
  <p:sldIdLst>
    <p:sldId id="273" r:id="rId2"/>
    <p:sldId id="257" r:id="rId3"/>
    <p:sldId id="258" r:id="rId4"/>
    <p:sldId id="260" r:id="rId5"/>
    <p:sldId id="274" r:id="rId6"/>
    <p:sldId id="285" r:id="rId7"/>
    <p:sldId id="261" r:id="rId8"/>
    <p:sldId id="262" r:id="rId9"/>
    <p:sldId id="286" r:id="rId10"/>
    <p:sldId id="275" r:id="rId11"/>
    <p:sldId id="263" r:id="rId12"/>
    <p:sldId id="276" r:id="rId13"/>
    <p:sldId id="264" r:id="rId14"/>
    <p:sldId id="265" r:id="rId15"/>
    <p:sldId id="287" r:id="rId16"/>
    <p:sldId id="288" r:id="rId17"/>
    <p:sldId id="277" r:id="rId18"/>
    <p:sldId id="289" r:id="rId19"/>
    <p:sldId id="290" r:id="rId20"/>
    <p:sldId id="291" r:id="rId21"/>
    <p:sldId id="266" r:id="rId22"/>
    <p:sldId id="267" r:id="rId23"/>
    <p:sldId id="278" r:id="rId24"/>
    <p:sldId id="292" r:id="rId25"/>
    <p:sldId id="293" r:id="rId26"/>
    <p:sldId id="294" r:id="rId27"/>
    <p:sldId id="295" r:id="rId28"/>
    <p:sldId id="296" r:id="rId29"/>
    <p:sldId id="297" r:id="rId30"/>
    <p:sldId id="29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4676" autoAdjust="0"/>
  </p:normalViewPr>
  <p:slideViewPr>
    <p:cSldViewPr>
      <p:cViewPr varScale="1">
        <p:scale>
          <a:sx n="104" d="100"/>
          <a:sy n="104" d="100"/>
        </p:scale>
        <p:origin x="-1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317781" y="3563724"/>
            <a:ext cx="439248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январь-август 2015 г.</a:t>
            </a:r>
            <a:endParaRPr lang="ru-RU" sz="2800" b="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2245-8DBE-4A1B-9869-5FD4D7079A31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863C-4B8D-4B05-AA32-0A3D76C49B8F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2245-8DBE-4A1B-9869-5FD4D7079A31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863C-4B8D-4B05-AA32-0A3D76C49B8F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2245-8DBE-4A1B-9869-5FD4D7079A31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863C-4B8D-4B05-AA32-0A3D76C49B8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2245-8DBE-4A1B-9869-5FD4D7079A31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863C-4B8D-4B05-AA32-0A3D76C49B8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2245-8DBE-4A1B-9869-5FD4D7079A31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863C-4B8D-4B05-AA32-0A3D76C49B8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2245-8DBE-4A1B-9869-5FD4D7079A31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863C-4B8D-4B05-AA32-0A3D76C49B8F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2245-8DBE-4A1B-9869-5FD4D7079A31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863C-4B8D-4B05-AA32-0A3D76C49B8F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2245-8DBE-4A1B-9869-5FD4D7079A31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863C-4B8D-4B05-AA32-0A3D76C49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2245-8DBE-4A1B-9869-5FD4D7079A31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863C-4B8D-4B05-AA32-0A3D76C49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80B2245-8DBE-4A1B-9869-5FD4D7079A31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79B863C-4B8D-4B05-AA32-0A3D76C49B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23837" y="188640"/>
            <a:ext cx="8696325" cy="1008063"/>
          </a:xfrm>
        </p:spPr>
        <p:txBody>
          <a:bodyPr>
            <a:noAutofit/>
          </a:bodyPr>
          <a:lstStyle/>
          <a:p>
            <a:r>
              <a:rPr lang="ru-RU" sz="1800" b="1" spc="150" dirty="0" smtClean="0">
                <a:solidFill>
                  <a:schemeClr val="accent5"/>
                </a:solidFill>
              </a:rPr>
              <a:t>Тамбовский государственный музыкально-педагогический институт </a:t>
            </a:r>
            <a:br>
              <a:rPr lang="ru-RU" sz="1800" b="1" spc="150" dirty="0" smtClean="0">
                <a:solidFill>
                  <a:schemeClr val="accent5"/>
                </a:solidFill>
              </a:rPr>
            </a:br>
            <a:r>
              <a:rPr lang="ru-RU" sz="1800" b="1" spc="150" dirty="0" smtClean="0">
                <a:solidFill>
                  <a:schemeClr val="accent5"/>
                </a:solidFill>
              </a:rPr>
              <a:t>им. С. В. Рахманинова</a:t>
            </a:r>
            <a:r>
              <a:rPr lang="en-US" sz="1800" b="1" spc="150" dirty="0" smtClean="0">
                <a:solidFill>
                  <a:schemeClr val="accent5"/>
                </a:solidFill>
              </a:rPr>
              <a:t/>
            </a:r>
            <a:br>
              <a:rPr lang="en-US" sz="1800" b="1" spc="150" dirty="0" smtClean="0">
                <a:solidFill>
                  <a:schemeClr val="accent5"/>
                </a:solidFill>
              </a:rPr>
            </a:br>
            <a:r>
              <a:rPr lang="ru-RU" sz="800" spc="150" dirty="0" smtClean="0">
                <a:solidFill>
                  <a:schemeClr val="accent5"/>
                </a:solidFill>
              </a:rPr>
              <a:t/>
            </a:r>
            <a:br>
              <a:rPr lang="ru-RU" sz="800" spc="150" dirty="0" smtClean="0">
                <a:solidFill>
                  <a:schemeClr val="accent5"/>
                </a:solidFill>
              </a:rPr>
            </a:br>
            <a:r>
              <a:rPr lang="ru-RU" sz="1800" b="1" dirty="0" smtClean="0">
                <a:solidFill>
                  <a:schemeClr val="accent5"/>
                </a:solidFill>
              </a:rPr>
              <a:t>Библиотека</a:t>
            </a:r>
            <a:endParaRPr lang="ru-RU" sz="1800" b="1" dirty="0">
              <a:solidFill>
                <a:schemeClr val="accent5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11560" y="2564904"/>
            <a:ext cx="7920037" cy="1584176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2">
                    <a:lumMod val="90000"/>
                  </a:schemeClr>
                </a:solidFill>
              </a:rPr>
              <a:t>Новые поступления</a:t>
            </a:r>
          </a:p>
          <a:p>
            <a:pPr algn="ctr"/>
            <a:r>
              <a:rPr lang="ru-RU" sz="28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Нотные издания</a:t>
            </a:r>
          </a:p>
          <a:p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4653135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сентябрь 2015 г.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16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643" y="736463"/>
            <a:ext cx="1678450" cy="214072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115616" y="151433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chemeClr val="accent5"/>
                </a:solidFill>
                <a:latin typeface="Arial Narrow" pitchFamily="34" charset="0"/>
                <a:cs typeface="Arial" pitchFamily="34" charset="0"/>
              </a:rPr>
              <a:t>Фортепианный ансамбль</a:t>
            </a:r>
            <a:endParaRPr lang="ru-RU" sz="1600" b="1" i="1" u="sng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769262"/>
              </p:ext>
            </p:extLst>
          </p:nvPr>
        </p:nvGraphicFramePr>
        <p:xfrm>
          <a:off x="1619671" y="692696"/>
          <a:ext cx="3074079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8"/>
                <a:gridCol w="2209981"/>
              </a:tblGrid>
              <a:tr h="18716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85.952.42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Г42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Гершвин Дж.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Симфоническая сюита из оперы "Порги и </a:t>
                      </a:r>
                      <a:r>
                        <a:rPr lang="ru-RU" sz="140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Бесс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" 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переложение для фортепиано в четыре руки / Дж. Гершвин ; композиция и оркестр. Рассела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Беннета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;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перелож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В.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Мнацаканова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- Москва : Музыка, 2013. - 56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263719"/>
              </p:ext>
            </p:extLst>
          </p:nvPr>
        </p:nvGraphicFramePr>
        <p:xfrm>
          <a:off x="6228184" y="736463"/>
          <a:ext cx="2794574" cy="2671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358"/>
                <a:gridCol w="1944216"/>
              </a:tblGrid>
              <a:tr h="26712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85.952.42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Ф80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Фортепианные ансамбли для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детей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Произведения для фортепиано в четыре руки 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старшие классы ДМШ / сост.                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Т.</a:t>
                      </a:r>
                      <a:r>
                        <a:rPr lang="ru-RU" sz="1400" b="0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Верижникова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    Е.</a:t>
                      </a:r>
                      <a:r>
                        <a:rPr lang="ru-RU" sz="1400" b="0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Подрудкова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- Москва : Музыка, 2013.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1400" b="0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96 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4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6" y="692696"/>
            <a:ext cx="1763688" cy="2184487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61048"/>
            <a:ext cx="1789922" cy="2232248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773791"/>
              </p:ext>
            </p:extLst>
          </p:nvPr>
        </p:nvGraphicFramePr>
        <p:xfrm>
          <a:off x="1677942" y="3861048"/>
          <a:ext cx="2966066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792"/>
                <a:gridCol w="2103274"/>
              </a:tblGrid>
              <a:tr h="23282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85.952.42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Ф80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Фортепианные ансамбли для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детей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Произведения для фортепиано в четыре руки 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4 класс ДМШ /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сост.</a:t>
                      </a:r>
                      <a:r>
                        <a:rPr lang="ru-RU" sz="1400" b="0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Верижникова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Е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Подрудкова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- Москва : Музыка, 2013.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1400" b="0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64 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ХР(1), ДМШ(1)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61048"/>
            <a:ext cx="1728192" cy="2232248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866985"/>
              </p:ext>
            </p:extLst>
          </p:nvPr>
        </p:nvGraphicFramePr>
        <p:xfrm>
          <a:off x="6228184" y="3861048"/>
          <a:ext cx="2808312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1944216"/>
              </a:tblGrid>
              <a:tr h="2328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85.952.42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Ф80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Фортепианные ансамбли для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детей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Произведения для двух фортепиано 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старшие классы ДМШ / сост. Т.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Верижникова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,     Е.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Подрудкова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- Москва : Музыка, 2013. - 84 с.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ХР(2)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605704"/>
      </p:ext>
    </p:extLst>
  </p:cSld>
  <p:clrMapOvr>
    <a:masterClrMapping/>
  </p:clrMapOvr>
  <p:transition spd="slow" advTm="30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09" y="2452246"/>
            <a:ext cx="1606143" cy="1965228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331640" y="140996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chemeClr val="accent5"/>
                </a:solidFill>
                <a:latin typeface="Arial Narrow" pitchFamily="34" charset="0"/>
                <a:cs typeface="Arial" pitchFamily="34" charset="0"/>
              </a:rPr>
              <a:t>Фортепианный ансамбль</a:t>
            </a:r>
            <a:endParaRPr lang="ru-RU" sz="1600" b="1" i="1" u="sng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219065"/>
              </p:ext>
            </p:extLst>
          </p:nvPr>
        </p:nvGraphicFramePr>
        <p:xfrm>
          <a:off x="1763688" y="591880"/>
          <a:ext cx="7169968" cy="1382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063"/>
                <a:gridCol w="6069905"/>
              </a:tblGrid>
              <a:tr h="1382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85.952.42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Х91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Хрестоматия для фортепиано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 четыре руки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/ сост.                      Н. Л.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Бабасян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- Москва : Музыка, 2014. - 64 с. - (Детская музыкальная школа. Младшие классы)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ХР(1), ДМШ(1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072471"/>
              </p:ext>
            </p:extLst>
          </p:nvPr>
        </p:nvGraphicFramePr>
        <p:xfrm>
          <a:off x="1762133" y="2780928"/>
          <a:ext cx="7171523" cy="1538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6019395"/>
              </a:tblGrid>
              <a:tr h="1538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85.952.45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И55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Имханицкий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М. И.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Трио баянистов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вопросы теории и практики. </a:t>
                      </a: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Вып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1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/                  М. И.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Имханицкий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, Б. Е.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Полун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- Москва : РАМ им. Гнесиных, 2005. - 76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09" y="4586751"/>
            <a:ext cx="1606143" cy="2042733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934215"/>
              </p:ext>
            </p:extLst>
          </p:nvPr>
        </p:nvGraphicFramePr>
        <p:xfrm>
          <a:off x="1691680" y="4725144"/>
          <a:ext cx="7141813" cy="1538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5989685"/>
              </a:tblGrid>
              <a:tr h="1538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85.952.45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Х91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Хрестоматия для ансамблей баянистов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/ сост. А.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Крылусов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- Москва : Музыка, [2014]. - 56 с. - (Детская музыкальная школа.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2-5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классы)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ХР(1), ДМШ(1)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09" y="298211"/>
            <a:ext cx="1606143" cy="1969369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14" name="TextBox 13"/>
          <p:cNvSpPr txBox="1"/>
          <p:nvPr/>
        </p:nvSpPr>
        <p:spPr>
          <a:xfrm>
            <a:off x="1516832" y="2267580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i="1" dirty="0">
                <a:solidFill>
                  <a:schemeClr val="accent1"/>
                </a:solidFill>
                <a:latin typeface="Arial Narrow"/>
                <a:ea typeface="Times New Roman"/>
                <a:cs typeface="Arial"/>
              </a:rPr>
              <a:t>Ансамбль аккордеонов, баянов, гармоник</a:t>
            </a:r>
            <a:endParaRPr lang="ru-RU" sz="1600" dirty="0">
              <a:solidFill>
                <a:schemeClr val="accent1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6240833"/>
      </p:ext>
    </p:extLst>
  </p:cSld>
  <p:clrMapOvr>
    <a:masterClrMapping/>
  </p:clrMapOvr>
  <p:transition spd="slow" advTm="25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" y="2403677"/>
            <a:ext cx="1726413" cy="1965228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954428"/>
              </p:ext>
            </p:extLst>
          </p:nvPr>
        </p:nvGraphicFramePr>
        <p:xfrm>
          <a:off x="1763688" y="692696"/>
          <a:ext cx="716996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063"/>
                <a:gridCol w="6069905"/>
              </a:tblGrid>
              <a:tr h="1454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85.952.63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А56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Альбом концертных пьес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для ансамбля домристов в сопровождении фортепиано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/ сост. Н.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Липс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- Москва : Музыка, 2014. - 76 с., 1 парт. (40 с.). - (Педагогический репертуар домриста)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898106"/>
              </p:ext>
            </p:extLst>
          </p:nvPr>
        </p:nvGraphicFramePr>
        <p:xfrm>
          <a:off x="1691680" y="2636912"/>
          <a:ext cx="7241976" cy="1152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447"/>
                <a:gridCol w="6078529"/>
              </a:tblGrid>
              <a:tr h="11521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85.952.7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Л38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Легкие пьесы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для двух кларнетов / сост. А.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Пресман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- Москва : Музыка, 2014. - 32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" y="4586751"/>
            <a:ext cx="1726413" cy="2042733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791787"/>
              </p:ext>
            </p:extLst>
          </p:nvPr>
        </p:nvGraphicFramePr>
        <p:xfrm>
          <a:off x="1691680" y="4725144"/>
          <a:ext cx="7141813" cy="1538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5989685"/>
              </a:tblGrid>
              <a:tr h="1538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85.954.2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З-88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Зотов В. М.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Осеннее настроение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пьесы для фортепиано / В. Зотов. - Москва : Музыка, 2014. - 46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" y="298211"/>
            <a:ext cx="1726414" cy="1969369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14" name="TextBox 13"/>
          <p:cNvSpPr txBox="1"/>
          <p:nvPr/>
        </p:nvSpPr>
        <p:spPr>
          <a:xfrm>
            <a:off x="1516832" y="113545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i="1" dirty="0">
                <a:solidFill>
                  <a:schemeClr val="accent1"/>
                </a:solidFill>
                <a:latin typeface="Arial Narrow"/>
                <a:ea typeface="Times New Roman"/>
                <a:cs typeface="Arial"/>
              </a:rPr>
              <a:t>Ансамбль </a:t>
            </a:r>
            <a:r>
              <a:rPr lang="ru-RU" sz="1600" b="1" i="1" dirty="0" smtClean="0">
                <a:solidFill>
                  <a:schemeClr val="accent1"/>
                </a:solidFill>
                <a:latin typeface="Arial Narrow"/>
                <a:ea typeface="Times New Roman"/>
                <a:cs typeface="Arial"/>
              </a:rPr>
              <a:t>балалаек, гитар, домр, мандолин</a:t>
            </a:r>
            <a:endParaRPr lang="ru-RU" sz="1600" dirty="0">
              <a:solidFill>
                <a:schemeClr val="accent1"/>
              </a:solidFill>
              <a:ea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6832" y="2112540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i="1" dirty="0">
                <a:solidFill>
                  <a:schemeClr val="accent1"/>
                </a:solidFill>
                <a:latin typeface="Arial Narrow"/>
                <a:ea typeface="Times New Roman"/>
                <a:cs typeface="Arial"/>
              </a:rPr>
              <a:t>Ансамбль духовых инструментов</a:t>
            </a:r>
            <a:endParaRPr lang="ru-RU" sz="1600" dirty="0">
              <a:solidFill>
                <a:schemeClr val="accent1"/>
              </a:solidFill>
              <a:ea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16832" y="4001975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chemeClr val="accent1"/>
                </a:solidFill>
                <a:latin typeface="Arial"/>
                <a:ea typeface="Times New Roman"/>
              </a:rPr>
              <a:t>Клавишные инструменты</a:t>
            </a:r>
            <a:endParaRPr lang="ru-RU" sz="1600" dirty="0">
              <a:solidFill>
                <a:schemeClr val="accent1"/>
              </a:solidFill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600" b="1" i="1" dirty="0">
                <a:solidFill>
                  <a:schemeClr val="accent1"/>
                </a:solidFill>
                <a:latin typeface="Arial Narrow"/>
                <a:ea typeface="Times New Roman"/>
                <a:cs typeface="Times New Roman CYR"/>
              </a:rPr>
              <a:t>Фортепиано</a:t>
            </a:r>
            <a:endParaRPr lang="ru-RU" sz="1600" dirty="0">
              <a:solidFill>
                <a:schemeClr val="accent1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0710737"/>
      </p:ext>
    </p:extLst>
  </p:cSld>
  <p:clrMapOvr>
    <a:masterClrMapping/>
  </p:clrMapOvr>
  <p:transition spd="slow" advTm="25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408"/>
            <a:ext cx="1763688" cy="2121453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454696" y="91371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1"/>
                </a:solidFill>
                <a:latin typeface="Arial Narrow"/>
                <a:ea typeface="Times New Roman"/>
                <a:cs typeface="Times New Roman CYR"/>
              </a:rPr>
              <a:t>Фортепиано</a:t>
            </a:r>
            <a:endParaRPr lang="ru-RU" sz="1600" dirty="0">
              <a:solidFill>
                <a:schemeClr val="accent1"/>
              </a:solidFill>
              <a:ea typeface="Times New Roman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119577"/>
              </p:ext>
            </p:extLst>
          </p:nvPr>
        </p:nvGraphicFramePr>
        <p:xfrm>
          <a:off x="1619672" y="548681"/>
          <a:ext cx="7416824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13"/>
                <a:gridCol w="6464311"/>
              </a:tblGrid>
              <a:tr h="1296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85.954.2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М54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Метнер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Н. К.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Забытые мотивы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цикл 1 : соч. 38 / Николай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Метнер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- Москва : Музыка, 1999. - 78 с. - (Классическая библиотека пианиста)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443860"/>
            <a:ext cx="1763689" cy="2137267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530089"/>
              </p:ext>
            </p:extLst>
          </p:nvPr>
        </p:nvGraphicFramePr>
        <p:xfrm>
          <a:off x="179512" y="2852936"/>
          <a:ext cx="72008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208"/>
                <a:gridCol w="6245592"/>
              </a:tblGrid>
              <a:tr h="1296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85.954.2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М54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Метнер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Н. К.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Забытые мотивы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цикл 2 (Лирические мотивы) : соч. 39 / Николай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Метнер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- Москва : Музыка, [2000]. - 66 с. - (Классическая библиотека пианиста)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9302"/>
            <a:ext cx="1763688" cy="2088233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440475"/>
              </p:ext>
            </p:extLst>
          </p:nvPr>
        </p:nvGraphicFramePr>
        <p:xfrm>
          <a:off x="1619672" y="4858560"/>
          <a:ext cx="7251848" cy="1529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6315744"/>
              </a:tblGrid>
              <a:tr h="1529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85.954.2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П26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Первые шаги маленького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пианиста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песенки, пьесы, этюды и ансамбли для первых лет обучения / сост. Г.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Баранова,</a:t>
                      </a:r>
                      <a:r>
                        <a:rPr lang="ru-RU" sz="1600" b="0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                 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Четверухина. - Москва : Музыка, 2015. - 128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ХР(1), ДМШ(1)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011415"/>
      </p:ext>
    </p:extLst>
  </p:cSld>
  <p:clrMapOvr>
    <a:masterClrMapping/>
  </p:clrMapOvr>
  <p:transition spd="slow" advTm="30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1656184" cy="2088232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464770" y="116632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1"/>
                </a:solidFill>
                <a:latin typeface="Arial Narrow"/>
                <a:ea typeface="Times New Roman"/>
                <a:cs typeface="Times New Roman CYR"/>
              </a:rPr>
              <a:t>Фортепиано</a:t>
            </a:r>
            <a:endParaRPr lang="ru-RU" sz="1600" dirty="0">
              <a:solidFill>
                <a:schemeClr val="accent1"/>
              </a:solidFill>
              <a:ea typeface="Times New Roman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388082"/>
              </p:ext>
            </p:extLst>
          </p:nvPr>
        </p:nvGraphicFramePr>
        <p:xfrm>
          <a:off x="1464771" y="449057"/>
          <a:ext cx="7416823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778"/>
                <a:gridCol w="6407045"/>
              </a:tblGrid>
              <a:tr h="1463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85.954.2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С45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Скрябин А. Н.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Пьесы. Этюды 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[для фортепиано] : соч. 37-42, 44-49, 51, 52, 56-59, 61, 63, 65, 67, 69, 71-74 / Александр Николаевич Скрябин ; науч. ред. тома Валентины Рубцовой при участии Павла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Шатского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- Москва : П.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Юргенсон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: Музыка, 2013. - 252 с. - (Собрание сочинений : [в 12 т.] / Мемориальный музей А. Н. Скрябина,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Всерос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музейное об-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ние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муз. культуры им. М. И. Глинки ; общ. науч. ред. Валентины Рубцовой. Серия II : Произведения для фортепиано ; т. 9)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всего:1 - ХР(1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254523"/>
              </p:ext>
            </p:extLst>
          </p:nvPr>
        </p:nvGraphicFramePr>
        <p:xfrm>
          <a:off x="1601477" y="2623524"/>
          <a:ext cx="7280117" cy="1538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299"/>
                <a:gridCol w="6325818"/>
              </a:tblGrid>
              <a:tr h="1538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85.954.2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С93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Счастливого Рождества!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Рождественские песни в облегченном переложении для фортепиано / изд. подготовил С. Мовчан. - Москва : Музыка, 2014. - 32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1128"/>
            <a:ext cx="1656184" cy="2144593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197054"/>
              </p:ext>
            </p:extLst>
          </p:nvPr>
        </p:nvGraphicFramePr>
        <p:xfrm>
          <a:off x="1612363" y="4614529"/>
          <a:ext cx="7269231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414"/>
                <a:gridCol w="6325817"/>
              </a:tblGrid>
              <a:tr h="1728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85.954.2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Т52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Толкунова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Е. В.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Начальные уроки игры на фортепиано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учебное пособие для детей дошкольного возраста / Е. В.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Толкунова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; </a:t>
                      </a:r>
                      <a:r>
                        <a:rPr lang="ru-RU" sz="1600" b="0" dirty="0" err="1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худож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ru-RU" sz="1600" b="0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Л.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Вейцлер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- Москва : Музыка, 2013. - 128 с. : ил.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ХР(1), ДМШ(1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1656184" cy="2018845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</p:spTree>
    <p:extLst>
      <p:ext uri="{BB962C8B-B14F-4D97-AF65-F5344CB8AC3E}">
        <p14:creationId xmlns:p14="http://schemas.microsoft.com/office/powerpoint/2010/main" val="628875220"/>
      </p:ext>
    </p:extLst>
  </p:cSld>
  <p:clrMapOvr>
    <a:masterClrMapping/>
  </p:clrMapOvr>
  <p:transition spd="slow" advTm="25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408"/>
            <a:ext cx="1763688" cy="2121453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454696" y="91371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1"/>
                </a:solidFill>
                <a:latin typeface="Arial Narrow"/>
                <a:ea typeface="Times New Roman"/>
                <a:cs typeface="Times New Roman CYR"/>
              </a:rPr>
              <a:t>Баян</a:t>
            </a:r>
            <a:endParaRPr lang="ru-RU" sz="1600" dirty="0">
              <a:solidFill>
                <a:schemeClr val="accent1"/>
              </a:solidFill>
              <a:ea typeface="Times New Roman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22786"/>
              </p:ext>
            </p:extLst>
          </p:nvPr>
        </p:nvGraphicFramePr>
        <p:xfrm>
          <a:off x="1691680" y="548681"/>
          <a:ext cx="717984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2077"/>
                <a:gridCol w="6257763"/>
              </a:tblGrid>
              <a:tr h="1296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85.954.6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А56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Альбом для детей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и юношества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хрестоматия современного репертуара баяниста (аккордеониста) / ред.-сост. Ф.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Липс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- Москва : Музыка, 2012. - 172 с. - (Детская музыкальная школа. Музыкальный колледж)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443860"/>
            <a:ext cx="1763687" cy="2137267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910095"/>
              </p:ext>
            </p:extLst>
          </p:nvPr>
        </p:nvGraphicFramePr>
        <p:xfrm>
          <a:off x="179512" y="2924944"/>
          <a:ext cx="7200800" cy="1008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208"/>
                <a:gridCol w="6245592"/>
              </a:tblGrid>
              <a:tr h="1008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85.954.6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Б34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Баян в XXI веке: соло, ансамбль. </a:t>
                      </a: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Вып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7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/ сост. Ф.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Липс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- Москва : Музыка, 2014. - 80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9302"/>
            <a:ext cx="1763688" cy="2088233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8624"/>
              </p:ext>
            </p:extLst>
          </p:nvPr>
        </p:nvGraphicFramePr>
        <p:xfrm>
          <a:off x="1691680" y="4653136"/>
          <a:ext cx="717984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6099720"/>
              </a:tblGrid>
              <a:tr h="1529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85.954.6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Г80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Грехов В. А.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Пьесы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для готово-выборного баяна. </a:t>
                      </a: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Вып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2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/ Владимир Грехов ; ФГОУ ВПО "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Челяб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гос. акад. культуры и искусств", Каф. нар. инструментов и оркестрового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дирижирования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- Челябинск : ЧГАКИ, 2014. - 30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465715"/>
      </p:ext>
    </p:extLst>
  </p:cSld>
  <p:clrMapOvr>
    <a:masterClrMapping/>
  </p:clrMapOvr>
  <p:transition spd="slow" advTm="30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408"/>
            <a:ext cx="1763688" cy="2121453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454696" y="91371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1"/>
                </a:solidFill>
                <a:latin typeface="Arial Narrow"/>
                <a:ea typeface="Times New Roman"/>
                <a:cs typeface="Times New Roman CYR"/>
              </a:rPr>
              <a:t>Баян</a:t>
            </a:r>
            <a:endParaRPr lang="ru-RU" sz="1600" dirty="0">
              <a:solidFill>
                <a:schemeClr val="accent1"/>
              </a:solidFill>
              <a:ea typeface="Times New Roman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853970"/>
              </p:ext>
            </p:extLst>
          </p:nvPr>
        </p:nvGraphicFramePr>
        <p:xfrm>
          <a:off x="1691680" y="548681"/>
          <a:ext cx="7179840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2077"/>
                <a:gridCol w="6257763"/>
              </a:tblGrid>
              <a:tr h="1296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85.954.6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Л61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Липс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Ф. Р.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Избранные переложения и транскрипции для баяна / Фридрих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Липс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- Москва : Музыка, 2013. - 80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443860"/>
            <a:ext cx="1763688" cy="2137267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139862"/>
              </p:ext>
            </p:extLst>
          </p:nvPr>
        </p:nvGraphicFramePr>
        <p:xfrm>
          <a:off x="179512" y="2924944"/>
          <a:ext cx="72008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208"/>
                <a:gridCol w="6245592"/>
              </a:tblGrid>
              <a:tr h="1008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85.954.6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Х91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Хрестоматия баяниста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этюды / сост. А. Судариков. - Москва : Музыка, [2014]. - 72 с. - (Детская музыкальная школа. Старшие классы)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9302"/>
            <a:ext cx="1763688" cy="2088233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02112"/>
              </p:ext>
            </p:extLst>
          </p:nvPr>
        </p:nvGraphicFramePr>
        <p:xfrm>
          <a:off x="1704391" y="4858560"/>
          <a:ext cx="7179840" cy="1529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6099720"/>
              </a:tblGrid>
              <a:tr h="1529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85.954.6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Ш65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Шишин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В.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 зоопарке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сюита для готово-выборного баяна / Владимир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Шишин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; исполнит. ред. Юрия Шишкина. - Ростов-на-Дону : WM, 1993. - 22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всего:1 - ХР(1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520348"/>
      </p:ext>
    </p:extLst>
  </p:cSld>
  <p:clrMapOvr>
    <a:masterClrMapping/>
  </p:clrMapOvr>
  <p:transition spd="slow" advTm="30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447" y="830552"/>
            <a:ext cx="1697752" cy="2118639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115616" y="141031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1"/>
                </a:solidFill>
                <a:latin typeface="Arial Narrow"/>
                <a:ea typeface="Times New Roman"/>
                <a:cs typeface="Times New Roman CYR"/>
              </a:rPr>
              <a:t>Аккордеон</a:t>
            </a:r>
            <a:endParaRPr lang="ru-RU" sz="1600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274062"/>
              </p:ext>
            </p:extLst>
          </p:nvPr>
        </p:nvGraphicFramePr>
        <p:xfrm>
          <a:off x="1619671" y="884838"/>
          <a:ext cx="3038075" cy="1944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893"/>
                <a:gridCol w="2273182"/>
              </a:tblGrid>
              <a:tr h="1944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85.954.7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Б77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Бойцова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Г. И.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Юный аккордеонист.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Ч. 1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/ Г.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Бойцова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- Москва : Музыка, [2012]. - 80 с. : ил. - (Детская музыкальная школа. Младшие классы)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ХР(1), ДМШ(1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4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897506"/>
              </p:ext>
            </p:extLst>
          </p:nvPr>
        </p:nvGraphicFramePr>
        <p:xfrm>
          <a:off x="6204080" y="868791"/>
          <a:ext cx="2808312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374"/>
                <a:gridCol w="2005938"/>
              </a:tblGrid>
              <a:tr h="1538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85.954.7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Б77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Бойцова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Г. И.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Юный аккордеонист.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Ч. 3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/ Г.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Бойцова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- Москва : Музыка, 2013. - 256 с. - (Детская музыкальная школа. Старшие классы)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ХР(1), ДМШ(1)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1763688" cy="2184487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1049"/>
            <a:ext cx="1763688" cy="216024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438443"/>
              </p:ext>
            </p:extLst>
          </p:nvPr>
        </p:nvGraphicFramePr>
        <p:xfrm>
          <a:off x="1598035" y="3976845"/>
          <a:ext cx="3038074" cy="1973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2245986"/>
              </a:tblGrid>
              <a:tr h="1973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85.954.7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Б77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Бойцова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Г. И.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Юный аккордеонист.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Ч. 2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/ Г.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Бойцова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- Москва : Музыка, [2014]. - 80 с. : ил. - (Детская музыкальная школа. Младшие классы)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ХР(1), ДМШ(1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4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446" y="3861048"/>
            <a:ext cx="1697753" cy="216024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770092"/>
              </p:ext>
            </p:extLst>
          </p:nvPr>
        </p:nvGraphicFramePr>
        <p:xfrm>
          <a:off x="6214120" y="3999901"/>
          <a:ext cx="2822376" cy="1926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668"/>
                <a:gridCol w="2051708"/>
              </a:tblGrid>
              <a:tr h="1926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85.954.7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Х91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Хрестоматия аккордеониста 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этюды / сост. А.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Талакин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- Москва : Музыка, 2014. - 80 с. - (Детская музыкальная школа. Старшие классы)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561735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789" y="764704"/>
            <a:ext cx="1769761" cy="2184487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089092" y="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chemeClr val="accent1"/>
                </a:solidFill>
                <a:latin typeface="Arial"/>
                <a:ea typeface="Times New Roman"/>
              </a:rPr>
              <a:t>Смычковые </a:t>
            </a:r>
            <a:r>
              <a:rPr lang="ru-RU" sz="1600" b="1" dirty="0">
                <a:solidFill>
                  <a:schemeClr val="accent1"/>
                </a:solidFill>
                <a:latin typeface="Arial"/>
                <a:ea typeface="Times New Roman"/>
              </a:rPr>
              <a:t>инструменты</a:t>
            </a:r>
            <a:endParaRPr lang="ru-RU" sz="1600" dirty="0">
              <a:solidFill>
                <a:schemeClr val="accent1"/>
              </a:solidFill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600" b="1" i="1" dirty="0" smtClean="0">
                <a:solidFill>
                  <a:schemeClr val="accent1"/>
                </a:solidFill>
                <a:latin typeface="Arial Narrow"/>
                <a:ea typeface="Times New Roman"/>
                <a:cs typeface="Times New Roman CYR"/>
              </a:rPr>
              <a:t>Скрипка</a:t>
            </a:r>
            <a:endParaRPr lang="ru-RU" sz="1600" dirty="0">
              <a:solidFill>
                <a:schemeClr val="accent1"/>
              </a:solidFill>
              <a:ea typeface="Times New Roman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801978"/>
              </p:ext>
            </p:extLst>
          </p:nvPr>
        </p:nvGraphicFramePr>
        <p:xfrm>
          <a:off x="1691680" y="884838"/>
          <a:ext cx="2966066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2173978"/>
              </a:tblGrid>
              <a:tr h="1944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85.955.4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Б54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Бетховен Л.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Соната № 1 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для скрипки и фортепиано : ор. 12 № 1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400" b="0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Л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Бетховен ; ред.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    Д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Ойстраха, Л. Оборина. - Москва : Музыка, 2006. -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36 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с., 1 парт. (12 с.)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ХР(2)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475531"/>
              </p:ext>
            </p:extLst>
          </p:nvPr>
        </p:nvGraphicFramePr>
        <p:xfrm>
          <a:off x="6204080" y="868791"/>
          <a:ext cx="2808312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374"/>
                <a:gridCol w="2005938"/>
              </a:tblGrid>
              <a:tr h="1538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85.955.4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Б54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Бетховен Л.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Соната № 4 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для скрипки и фортепиано : ор. 23 / Л. Бетховен ; ред. Д. Ойстраха,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 Л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Оборина. - Москва : Музыка, 2006. - 32 с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.,               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1 парт. (12 с.)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ХР(2)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1763688" cy="2184487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1048"/>
            <a:ext cx="1763688" cy="2204623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224213"/>
              </p:ext>
            </p:extLst>
          </p:nvPr>
        </p:nvGraphicFramePr>
        <p:xfrm>
          <a:off x="1594354" y="3861049"/>
          <a:ext cx="3016436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447"/>
                <a:gridCol w="2229989"/>
              </a:tblGrid>
              <a:tr h="1973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85.955.4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Б54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Бетховен Л.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Соната № 2 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для скрипки и фортепиано : ор. 12 № 2 /                     Л. Бетховен ; ред.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      Д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Ойстраха, Л. Оборина. - Москва : Музыка, 2006. - 32 с., 1 парт. (12 с.)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ХР(2)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790" y="3861049"/>
            <a:ext cx="1769760" cy="2204622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538227"/>
              </p:ext>
            </p:extLst>
          </p:nvPr>
        </p:nvGraphicFramePr>
        <p:xfrm>
          <a:off x="6228184" y="3861048"/>
          <a:ext cx="2822376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668"/>
                <a:gridCol w="2051708"/>
              </a:tblGrid>
              <a:tr h="1926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85.955.4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Б54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Бетховен Л.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Соната № 6 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для скрипки и фортепиано : ор. 30 № 1 /                      Л. Бетховен ; ред.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   Д.</a:t>
                      </a:r>
                      <a:r>
                        <a:rPr lang="ru-RU" sz="1400" b="0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Ойстраха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 Л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Оборина. - Москва : Музыка, 2006. - 36 с.,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1 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парт. (12 с.)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769135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791" y="764704"/>
            <a:ext cx="1769760" cy="2184487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089092" y="125734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i="1" dirty="0" smtClean="0">
                <a:solidFill>
                  <a:schemeClr val="accent1"/>
                </a:solidFill>
                <a:latin typeface="Arial Narrow"/>
                <a:ea typeface="Times New Roman"/>
                <a:cs typeface="Times New Roman CYR"/>
              </a:rPr>
              <a:t>Скрипка</a:t>
            </a:r>
            <a:endParaRPr lang="ru-RU" sz="1600" dirty="0">
              <a:solidFill>
                <a:schemeClr val="accent1"/>
              </a:solidFill>
              <a:ea typeface="Times New Roman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883086"/>
              </p:ext>
            </p:extLst>
          </p:nvPr>
        </p:nvGraphicFramePr>
        <p:xfrm>
          <a:off x="1644725" y="835867"/>
          <a:ext cx="2966066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2173978"/>
              </a:tblGrid>
              <a:tr h="1944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85.955.4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Б54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Бетховен Л.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Соната № 7 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для скрипки и фортепиано : ор. 30 № 2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400" b="0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Л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Бетховен ; ред.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Д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Ойстраха, Л. Оборина. - Москва : Музыка, 2006. - 32 с., 1 парт. (12 с.)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ХР(2)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879666"/>
              </p:ext>
            </p:extLst>
          </p:nvPr>
        </p:nvGraphicFramePr>
        <p:xfrm>
          <a:off x="6204080" y="868791"/>
          <a:ext cx="2808312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374"/>
                <a:gridCol w="2005938"/>
              </a:tblGrid>
              <a:tr h="1538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85.955.4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Б54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Бетховен Л.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Соната № 10 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для скрипки и фортепиано : ор. 96 / Л. Бетховен ; ред. Д. Ойстраха,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 Л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Оборина. - Москва : Музыка, 2006.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1400" b="0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28 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.,     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1 парт. (8 с.)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ХР(2)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4704"/>
            <a:ext cx="1763688" cy="2184487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1048"/>
            <a:ext cx="1763689" cy="2204623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131341"/>
              </p:ext>
            </p:extLst>
          </p:nvPr>
        </p:nvGraphicFramePr>
        <p:xfrm>
          <a:off x="1619671" y="3942279"/>
          <a:ext cx="2991119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846"/>
                <a:gridCol w="2211273"/>
              </a:tblGrid>
              <a:tr h="1973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85.955.4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Б54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Бетховен Л.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Соната № 9 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для скрипки и фортепиано : ор. 47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/                 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Л. Бетховен ; ред.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Д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Ойстраха, Л. Оборина. - Москва : Музыка, 2006. - 62 с., 1 парт. (24 с.)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ХР(2)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791" y="3861049"/>
            <a:ext cx="1769759" cy="2204622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142690"/>
              </p:ext>
            </p:extLst>
          </p:nvPr>
        </p:nvGraphicFramePr>
        <p:xfrm>
          <a:off x="6228184" y="3861048"/>
          <a:ext cx="2822376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668"/>
                <a:gridCol w="2051708"/>
              </a:tblGrid>
              <a:tr h="1926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85.955.4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П12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Паганини Н.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Сонаты 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для скрипки и гитары : обработка для скрипки и фортепиано / Н. Паганини ;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обраб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О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Агаркова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- Москва : Музыка, 2011. - 36 с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.,                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1 парт. (16 с.)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ХР(2)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3355756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2852936"/>
            <a:ext cx="1728193" cy="2191952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403648" y="183629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Упражнения для развития музыкальных способностей</a:t>
            </a:r>
            <a:endParaRPr lang="ru-RU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99640"/>
              </p:ext>
            </p:extLst>
          </p:nvPr>
        </p:nvGraphicFramePr>
        <p:xfrm>
          <a:off x="1869118" y="836712"/>
          <a:ext cx="7023363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690"/>
                <a:gridCol w="6048673"/>
              </a:tblGrid>
              <a:tr h="1296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85.907.11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З-79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Золина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Е. М.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Сольфеджио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для детских музыкальных школ : 7-8 классы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600" b="0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      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Е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Золина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- Москва : Музыка, 2013. - 304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всего:1 - ХР(1)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230220"/>
              </p:ext>
            </p:extLst>
          </p:nvPr>
        </p:nvGraphicFramePr>
        <p:xfrm>
          <a:off x="1763688" y="3060145"/>
          <a:ext cx="6904823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3020"/>
                <a:gridCol w="5981803"/>
              </a:tblGrid>
              <a:tr h="13049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85.907.3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С40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Сиротина Т. Б.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Ритмическая азбука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учебно-методическое пособие для I-IV классов детских музыкальных школ / Т. Сиротина. - Москва : Музыка, 2014. - 96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всего:3 - ХР(2), ДМШ(1)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476672"/>
            <a:ext cx="1728193" cy="2160241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097158"/>
              </p:ext>
            </p:extLst>
          </p:nvPr>
        </p:nvGraphicFramePr>
        <p:xfrm>
          <a:off x="335463" y="5252097"/>
          <a:ext cx="6904823" cy="1304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3020"/>
                <a:gridCol w="5981803"/>
              </a:tblGrid>
              <a:tr h="13049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85.907.3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Я64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Яновская В. Е.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Ритмика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практическое пособие для хореографических училищ / В. Яновская. - Москва : Музыка, 2012. - 96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всего:4 - ХР(4)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365104"/>
            <a:ext cx="1907704" cy="2304256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</p:spTree>
    <p:extLst>
      <p:ext uri="{BB962C8B-B14F-4D97-AF65-F5344CB8AC3E}">
        <p14:creationId xmlns:p14="http://schemas.microsoft.com/office/powerpoint/2010/main" val="2721321708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085"/>
            <a:ext cx="1853444" cy="2121453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971600" y="91371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1"/>
                </a:solidFill>
                <a:latin typeface="Arial Narrow"/>
                <a:ea typeface="Times New Roman"/>
                <a:cs typeface="Times New Roman CYR"/>
              </a:rPr>
              <a:t>Скрипка</a:t>
            </a:r>
            <a:endParaRPr lang="ru-RU" sz="1600" dirty="0">
              <a:solidFill>
                <a:schemeClr val="accent1"/>
              </a:solidFill>
              <a:ea typeface="Times New Roman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177686"/>
              </p:ext>
            </p:extLst>
          </p:nvPr>
        </p:nvGraphicFramePr>
        <p:xfrm>
          <a:off x="1700064" y="591046"/>
          <a:ext cx="5700938" cy="1584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539"/>
                <a:gridCol w="4737399"/>
              </a:tblGrid>
              <a:tr h="1584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85.955.4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И75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Йорданова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Й.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Букварь для маленьких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скрипачей</a:t>
                      </a:r>
                      <a:r>
                        <a:rPr lang="ru-RU" sz="1600" b="0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/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Йова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Йорданова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- Москва : Музыка,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2014.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Вып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. 1.</a:t>
                      </a:r>
                      <a:r>
                        <a:rPr lang="ru-RU" sz="1600" b="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 - 64 с. + 1 клавир (44 с.)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Вып</a:t>
                      </a:r>
                      <a:r>
                        <a:rPr lang="ru-RU" sz="1600" b="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</a:rPr>
                        <a:t>. 2. -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 с. + 1 клавир (48 с.)</a:t>
                      </a:r>
                      <a:endParaRPr lang="ru-RU" sz="1600" b="0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Экземпляры: всего:2 - ХР(1), ДМШ(1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1853443" cy="2086406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794963"/>
              </p:ext>
            </p:extLst>
          </p:nvPr>
        </p:nvGraphicFramePr>
        <p:xfrm>
          <a:off x="1763688" y="2564904"/>
          <a:ext cx="72008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208"/>
                <a:gridCol w="6245592"/>
              </a:tblGrid>
              <a:tr h="1008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85.955.4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С20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Сарасате П.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Фантазия на темы из оперы В. А. Моцарта "Волшебная флейта" : для скрипки и фортепиано : соч. 54 / П. Сарасате. - Москва : Музыка, 2009. - 28 с., 1 парт. (12 с.). - (Из наследия великих скрипачей)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2846"/>
            <a:ext cx="1853443" cy="2088233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249871"/>
              </p:ext>
            </p:extLst>
          </p:nvPr>
        </p:nvGraphicFramePr>
        <p:xfrm>
          <a:off x="1763688" y="4658749"/>
          <a:ext cx="7120543" cy="1234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823"/>
                <a:gridCol w="6099720"/>
              </a:tblGrid>
              <a:tr h="12347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85.955.4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С77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Старинные сонаты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для скрипки и фортепиано. </a:t>
                      </a: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Вып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1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- Москва : Музыка, 2011. - 56 с., 1 парт. (24 с.)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495" y="91371"/>
            <a:ext cx="1751382" cy="2121453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</p:spTree>
    <p:extLst>
      <p:ext uri="{BB962C8B-B14F-4D97-AF65-F5344CB8AC3E}">
        <p14:creationId xmlns:p14="http://schemas.microsoft.com/office/powerpoint/2010/main" val="254156681"/>
      </p:ext>
    </p:extLst>
  </p:cSld>
  <p:clrMapOvr>
    <a:masterClrMapping/>
  </p:clrMapOvr>
  <p:transition spd="slow" advTm="30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" y="2348880"/>
            <a:ext cx="1662498" cy="2088232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599401"/>
              </p:ext>
            </p:extLst>
          </p:nvPr>
        </p:nvGraphicFramePr>
        <p:xfrm>
          <a:off x="1547664" y="735523"/>
          <a:ext cx="7340399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6332287"/>
              </a:tblGrid>
              <a:tr h="1296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85.955.5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Л38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Легкие этюды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для альта / ред. М.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Шпанова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- Москва : Музыка, 2014. - 40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39809"/>
              </p:ext>
            </p:extLst>
          </p:nvPr>
        </p:nvGraphicFramePr>
        <p:xfrm>
          <a:off x="1619672" y="2753925"/>
          <a:ext cx="7272808" cy="127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228"/>
                <a:gridCol w="6274580"/>
              </a:tblGrid>
              <a:tr h="12781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85.956.4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К17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Калинин В. П.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Юный гитарист / В. Калинин. - Москва : Музыка, [2014].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1600" b="0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128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с. : ил.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ХР(1), ДМШ(1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" y="4581128"/>
            <a:ext cx="1662498" cy="2088232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908011"/>
              </p:ext>
            </p:extLst>
          </p:nvPr>
        </p:nvGraphicFramePr>
        <p:xfrm>
          <a:off x="1619672" y="4725144"/>
          <a:ext cx="7200800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346"/>
                <a:gridCol w="6212454"/>
              </a:tblGrid>
              <a:tr h="1584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85.956.41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К23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Каркасси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М.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Избранные произведения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для шестиструнной гитары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600" b="0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         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М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Каркасси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; сост. Е. Ларичев. - Москва : Музыка, 2014.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1600" b="0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80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с. - (Классическая библиотека гитариста)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" y="125151"/>
            <a:ext cx="1662498" cy="2055088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14" name="TextBox 13"/>
          <p:cNvSpPr txBox="1"/>
          <p:nvPr/>
        </p:nvSpPr>
        <p:spPr>
          <a:xfrm>
            <a:off x="1187624" y="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chemeClr val="accent1"/>
                </a:solidFill>
                <a:latin typeface="Arial"/>
                <a:ea typeface="Times New Roman"/>
              </a:rPr>
              <a:t>Смычковые </a:t>
            </a:r>
            <a:r>
              <a:rPr lang="ru-RU" sz="1600" b="1" dirty="0">
                <a:solidFill>
                  <a:schemeClr val="accent1"/>
                </a:solidFill>
                <a:latin typeface="Arial"/>
                <a:ea typeface="Times New Roman"/>
              </a:rPr>
              <a:t>инструменты</a:t>
            </a:r>
            <a:endParaRPr lang="ru-RU" sz="1600" dirty="0">
              <a:solidFill>
                <a:schemeClr val="accent1"/>
              </a:solidFill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600" b="1" i="1" dirty="0" smtClean="0">
                <a:solidFill>
                  <a:schemeClr val="accent1"/>
                </a:solidFill>
                <a:latin typeface="Arial Narrow"/>
                <a:ea typeface="Times New Roman"/>
                <a:cs typeface="Times New Roman CYR"/>
              </a:rPr>
              <a:t>Альт</a:t>
            </a:r>
            <a:endParaRPr lang="ru-RU" sz="1600" dirty="0">
              <a:solidFill>
                <a:schemeClr val="accent1"/>
              </a:solidFill>
              <a:ea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7624" y="205649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chemeClr val="accent1"/>
                </a:solidFill>
                <a:latin typeface="Arial"/>
                <a:ea typeface="Times New Roman"/>
              </a:rPr>
              <a:t>Щипковые инструменты</a:t>
            </a:r>
            <a:endParaRPr lang="ru-RU" sz="1600" dirty="0">
              <a:solidFill>
                <a:schemeClr val="accent1"/>
              </a:solidFill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600" b="1" i="1" dirty="0">
                <a:solidFill>
                  <a:schemeClr val="accent1"/>
                </a:solidFill>
                <a:latin typeface="Arial Narrow"/>
                <a:ea typeface="Times New Roman"/>
                <a:cs typeface="Times New Roman CYR"/>
              </a:rPr>
              <a:t>Гитара</a:t>
            </a:r>
            <a:endParaRPr lang="ru-RU" sz="1600" dirty="0">
              <a:solidFill>
                <a:schemeClr val="accent1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3864942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6" y="2362267"/>
            <a:ext cx="1765290" cy="2074845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240362" y="3974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i="1" dirty="0" smtClean="0">
                <a:solidFill>
                  <a:schemeClr val="accent1"/>
                </a:solidFill>
                <a:latin typeface="Arial Narrow"/>
                <a:ea typeface="Times New Roman"/>
                <a:cs typeface="Times New Roman CYR"/>
              </a:rPr>
              <a:t>Гитара</a:t>
            </a:r>
            <a:endParaRPr lang="ru-RU" sz="1600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085236"/>
              </p:ext>
            </p:extLst>
          </p:nvPr>
        </p:nvGraphicFramePr>
        <p:xfrm>
          <a:off x="1878678" y="514692"/>
          <a:ext cx="6959508" cy="136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739"/>
                <a:gridCol w="6004769"/>
              </a:tblGrid>
              <a:tr h="1364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85.956.41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Л93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Любимые мелодии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для шестиструнной гитары /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сост.</a:t>
                      </a:r>
                      <a:r>
                        <a:rPr lang="ru-RU" sz="1600" b="0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О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Кроха. - Москва : Музыка, [2014]. - 120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934301"/>
              </p:ext>
            </p:extLst>
          </p:nvPr>
        </p:nvGraphicFramePr>
        <p:xfrm>
          <a:off x="1872795" y="2492896"/>
          <a:ext cx="7019686" cy="1570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7216"/>
                <a:gridCol w="6022470"/>
              </a:tblGrid>
              <a:tr h="1570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85.956.41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С65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Сор Ф.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Избранные произведения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для шестиструнной гитары / Ф. Сор ; сост. Е. Ларичев. - Москва : Музыка, [2014]. - 72 с. - (Классическая библиотека гитариста)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6" y="4581128"/>
            <a:ext cx="1765289" cy="2088232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975372"/>
              </p:ext>
            </p:extLst>
          </p:nvPr>
        </p:nvGraphicFramePr>
        <p:xfrm>
          <a:off x="1872795" y="4653136"/>
          <a:ext cx="6983850" cy="1538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2605"/>
                <a:gridCol w="5991245"/>
              </a:tblGrid>
              <a:tr h="1538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85.956.41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Х91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Хрестоматия гитариста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пьесы для шестиструнной гитары / сост. и исполнит. ред. О. Крохи. - Москва : Музыка, 2014.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1600" b="0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80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с. - (Детская музыкальная школа. 1-7 классы)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ХР(1), ДМШ(1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88640"/>
            <a:ext cx="1765290" cy="2016946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</p:spTree>
    <p:extLst>
      <p:ext uri="{BB962C8B-B14F-4D97-AF65-F5344CB8AC3E}">
        <p14:creationId xmlns:p14="http://schemas.microsoft.com/office/powerpoint/2010/main" val="4089600075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62267"/>
            <a:ext cx="1766939" cy="2015703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259632" y="136620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5"/>
                </a:solidFill>
                <a:latin typeface="Arial Narrow" pitchFamily="34" charset="0"/>
                <a:cs typeface="Times New Roman" pitchFamily="18" charset="0"/>
              </a:rPr>
              <a:t>Балалайка</a:t>
            </a:r>
            <a:endParaRPr lang="ru-RU" sz="1600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584023"/>
              </p:ext>
            </p:extLst>
          </p:nvPr>
        </p:nvGraphicFramePr>
        <p:xfrm>
          <a:off x="1691680" y="742546"/>
          <a:ext cx="7272808" cy="136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7719"/>
                <a:gridCol w="6275089"/>
              </a:tblGrid>
              <a:tr h="1364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85.956.7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А65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Андреев В. В.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Вальсы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для балалайки и фортепиано / В. Андреев ;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сост.</a:t>
                      </a:r>
                      <a:r>
                        <a:rPr lang="ru-RU" sz="1600" b="0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           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Горбачев. - Москва : Музыка, 2011. - 128 с., 1 парт. (48 с.)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202185"/>
              </p:ext>
            </p:extLst>
          </p:nvPr>
        </p:nvGraphicFramePr>
        <p:xfrm>
          <a:off x="1691680" y="2516678"/>
          <a:ext cx="7272808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174"/>
                <a:gridCol w="6239634"/>
              </a:tblGrid>
              <a:tr h="136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85.956.7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Г70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Городовская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В. Н.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Концертные произведения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для балалайки и фортепиано.    </a:t>
                      </a: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Вып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3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/ Вера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Городовская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; сост. Анатолий Тихонов. - [Осинники] : Изд. фонда им. М. А. Матренина, 2013. - 96 с. - (Благотворительный фонд им. М. А. Матренина)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20"/>
            <a:ext cx="1766939" cy="216024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74820"/>
              </p:ext>
            </p:extLst>
          </p:nvPr>
        </p:nvGraphicFramePr>
        <p:xfrm>
          <a:off x="1739352" y="4653136"/>
          <a:ext cx="7230279" cy="1538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6294175"/>
              </a:tblGrid>
              <a:tr h="1538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85.956.7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Т38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Техника игры на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балалайке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гаммы и упражнения : методическое пособие / сост. И. Иншаков, А. Горбачев. - Москва : Музыка, 2014. -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    80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с. - (Детская музыкальная школа. Музыкальное училище)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ХР(1), ДМШ(1)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1766939" cy="2016946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</p:spTree>
    <p:extLst>
      <p:ext uri="{BB962C8B-B14F-4D97-AF65-F5344CB8AC3E}">
        <p14:creationId xmlns:p14="http://schemas.microsoft.com/office/powerpoint/2010/main" val="1243682446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362267"/>
            <a:ext cx="1766938" cy="2015703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259632" y="136620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5"/>
                </a:solidFill>
                <a:latin typeface="Arial Narrow" pitchFamily="34" charset="0"/>
                <a:cs typeface="Times New Roman" pitchFamily="18" charset="0"/>
              </a:rPr>
              <a:t>Балалайка</a:t>
            </a:r>
            <a:endParaRPr lang="ru-RU" sz="1600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039618"/>
              </p:ext>
            </p:extLst>
          </p:nvPr>
        </p:nvGraphicFramePr>
        <p:xfrm>
          <a:off x="1691680" y="620688"/>
          <a:ext cx="7272808" cy="136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7719"/>
                <a:gridCol w="6275089"/>
              </a:tblGrid>
              <a:tr h="1364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85.956.7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Х91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Хрестоматия балалаечника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/ сост. В. Щербак. - Москва : Музыка, [2014]. - 80 с. - (Детская музыкальная школа. Младшие классы)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ХР(1), ДМШ(1)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492650"/>
              </p:ext>
            </p:extLst>
          </p:nvPr>
        </p:nvGraphicFramePr>
        <p:xfrm>
          <a:off x="1691680" y="2516678"/>
          <a:ext cx="7272808" cy="1200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174"/>
                <a:gridCol w="6239634"/>
              </a:tblGrid>
              <a:tr h="1200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85.956.7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Х91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Хрестоматия балалаечника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/ сост. В.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Зажигин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- Москва : Музыка, 2013. - 112 с., 1 парт. (32 с.). - (Детская музыкальная школа. Старшие классы. Музыкальное училище)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509120"/>
            <a:ext cx="1766937" cy="216024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623749"/>
              </p:ext>
            </p:extLst>
          </p:nvPr>
        </p:nvGraphicFramePr>
        <p:xfrm>
          <a:off x="1765316" y="4509120"/>
          <a:ext cx="7230279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6294175"/>
              </a:tblGrid>
              <a:tr h="1538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85.956.8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Г70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Городовская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В. Н.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Концертные произведения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для домры и фортепиано. </a:t>
                      </a: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Вып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1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/ Вера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Городовская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; сост. Сергей Лукин. - [Осинники] : Изд. фонда им.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М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А. Матренина, 2012. - 80 с. - (Благотворительный фонд им.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          М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А. Матренина)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8640"/>
            <a:ext cx="1766938" cy="2016946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12" name="TextBox 11"/>
          <p:cNvSpPr txBox="1"/>
          <p:nvPr/>
        </p:nvSpPr>
        <p:spPr>
          <a:xfrm>
            <a:off x="1259632" y="4054074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5"/>
                </a:solidFill>
                <a:latin typeface="Arial Narrow" pitchFamily="34" charset="0"/>
                <a:cs typeface="Times New Roman" pitchFamily="18" charset="0"/>
              </a:rPr>
              <a:t>Домра</a:t>
            </a:r>
            <a:endParaRPr lang="ru-RU" sz="1600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569566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362267"/>
            <a:ext cx="1766937" cy="2074845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259632" y="136620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5"/>
                </a:solidFill>
                <a:latin typeface="Arial Narrow" pitchFamily="34" charset="0"/>
                <a:cs typeface="Times New Roman" pitchFamily="18" charset="0"/>
              </a:rPr>
              <a:t>Домра</a:t>
            </a:r>
            <a:endParaRPr lang="ru-RU" sz="1600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251811"/>
              </p:ext>
            </p:extLst>
          </p:nvPr>
        </p:nvGraphicFramePr>
        <p:xfrm>
          <a:off x="1691680" y="498706"/>
          <a:ext cx="7272808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7719"/>
                <a:gridCol w="6275089"/>
              </a:tblGrid>
              <a:tr h="1364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85.956.8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Г70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Городовская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В. Н.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Концертные произведения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для домры и фортепиано. </a:t>
                      </a: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Вып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2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/ Вера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Городовская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; сост. Сергей Лукин. - [Осинники] : Изд. фонда им.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 М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А. Матренина, 2013. - 68 с. - (Благотворительный фонд им.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      М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А. Матренина)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360512"/>
              </p:ext>
            </p:extLst>
          </p:nvPr>
        </p:nvGraphicFramePr>
        <p:xfrm>
          <a:off x="1691680" y="2790089"/>
          <a:ext cx="7272808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174"/>
                <a:gridCol w="6239634"/>
              </a:tblGrid>
              <a:tr h="1200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85.956.8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К59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Кокорин А. Н.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Сюита в старинном стиле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для домры и фортепиано / Андрей Кокорин. - Омск : [б. и.], 2002. - 14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всего:1 - ХР(1)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581128"/>
            <a:ext cx="1766936" cy="2088232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878703"/>
              </p:ext>
            </p:extLst>
          </p:nvPr>
        </p:nvGraphicFramePr>
        <p:xfrm>
          <a:off x="1691680" y="4725144"/>
          <a:ext cx="7230279" cy="1538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6294175"/>
              </a:tblGrid>
              <a:tr h="1538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85.956.8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Л84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Лукин С. Ф.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Методика работы над новым репертуаром для домры. </a:t>
                      </a: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Вып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1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/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С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Ф. Лукин, М. И.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Имханицкий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- Москва : РАМ им. Гнесиных, 2003. - 52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всего:1 - ХР(1)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88640"/>
            <a:ext cx="1766937" cy="2016946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</p:spTree>
    <p:extLst>
      <p:ext uri="{BB962C8B-B14F-4D97-AF65-F5344CB8AC3E}">
        <p14:creationId xmlns:p14="http://schemas.microsoft.com/office/powerpoint/2010/main" val="1853126334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408"/>
            <a:ext cx="1763688" cy="2121453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454696" y="91371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1"/>
                </a:solidFill>
                <a:latin typeface="Arial Narrow"/>
                <a:ea typeface="Times New Roman"/>
                <a:cs typeface="Times New Roman CYR"/>
              </a:rPr>
              <a:t>Домра</a:t>
            </a:r>
            <a:endParaRPr lang="ru-RU" sz="1600" dirty="0">
              <a:solidFill>
                <a:schemeClr val="accent1"/>
              </a:solidFill>
              <a:ea typeface="Times New Roman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760649"/>
              </p:ext>
            </p:extLst>
          </p:nvPr>
        </p:nvGraphicFramePr>
        <p:xfrm>
          <a:off x="1691680" y="548681"/>
          <a:ext cx="7179840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6171728"/>
              </a:tblGrid>
              <a:tr h="1296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85.956.8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Х91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Хрестоматия домриста. Трехструнная домра.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Ч. I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/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сост.</a:t>
                      </a:r>
                      <a:r>
                        <a:rPr lang="ru-RU" sz="1600" b="0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           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Н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Бурдыкина. - Москва : Музыка, 2014. - 80 с. - (Детская музыкальная школа. Средние и старшие классы)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145" y="2276872"/>
            <a:ext cx="1835696" cy="2137267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550218"/>
              </p:ext>
            </p:extLst>
          </p:nvPr>
        </p:nvGraphicFramePr>
        <p:xfrm>
          <a:off x="179512" y="2780973"/>
          <a:ext cx="712879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6048672"/>
              </a:tblGrid>
              <a:tr h="1296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85.956.8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Х91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Хрестоматия домриста. Трехструнная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домра. Ч. II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/ сост.    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    Н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Бурдыкина. - Москва : Музыка, 2014. - 80 с. - (Детская музыкальная школа. Старшие классы. Младшие курсы музыкального училища)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9302"/>
            <a:ext cx="1763688" cy="2088233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134660"/>
              </p:ext>
            </p:extLst>
          </p:nvPr>
        </p:nvGraphicFramePr>
        <p:xfrm>
          <a:off x="1736034" y="4858560"/>
          <a:ext cx="7107832" cy="1529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514"/>
                <a:gridCol w="6190318"/>
              </a:tblGrid>
              <a:tr h="1529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85.956.8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Х91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Хрестоматия домриста. Трехструнная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домра. Ч. III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/ сост.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     Н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Бурдыкина. - Москва : Музыка, 2013. - 80 с. - (Детская музыкальная школа. Старшие классы. Младшие курсы музыкального училища)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7251206"/>
      </p:ext>
    </p:extLst>
  </p:cSld>
  <p:clrMapOvr>
    <a:masterClrMapping/>
  </p:clrMapOvr>
  <p:transition spd="slow" advTm="30000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408"/>
            <a:ext cx="1763688" cy="2121453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454696" y="91371"/>
            <a:ext cx="74168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Духовые инструменты</a:t>
            </a:r>
            <a:endParaRPr lang="ru-RU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i="1" dirty="0">
                <a:solidFill>
                  <a:schemeClr val="accent1"/>
                </a:solidFill>
                <a:latin typeface="Arial Narrow" pitchFamily="34" charset="0"/>
              </a:rPr>
              <a:t>Флейта (</a:t>
            </a:r>
            <a:r>
              <a:rPr lang="ru-RU" sz="1600" b="1" i="1" dirty="0" err="1">
                <a:solidFill>
                  <a:schemeClr val="accent1"/>
                </a:solidFill>
                <a:latin typeface="Arial Narrow" pitchFamily="34" charset="0"/>
              </a:rPr>
              <a:t>блокфлейта</a:t>
            </a:r>
            <a:r>
              <a:rPr lang="ru-RU" sz="1600" b="1" i="1" dirty="0">
                <a:solidFill>
                  <a:schemeClr val="accent1"/>
                </a:solidFill>
                <a:latin typeface="Arial Narrow" pitchFamily="34" charset="0"/>
              </a:rPr>
              <a:t>)</a:t>
            </a:r>
            <a:endParaRPr lang="ru-RU" sz="1600" dirty="0">
              <a:solidFill>
                <a:schemeClr val="accent1"/>
              </a:solidFill>
              <a:latin typeface="Arial Narrow" pitchFamily="34" charset="0"/>
              <a:ea typeface="Times New Roman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380517"/>
              </p:ext>
            </p:extLst>
          </p:nvPr>
        </p:nvGraphicFramePr>
        <p:xfrm>
          <a:off x="1691680" y="746379"/>
          <a:ext cx="717984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6171728"/>
              </a:tblGrid>
              <a:tr h="1296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85.957.22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В41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Вивальди А.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Концерты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для флейты с оркестром : переложение для флейты и фортепиано / А. Вивальди ;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перелож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А.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Шатского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- Москва : Музыка, 2010. - 40 с., 1 парт. (12 с.). - (Шедевры мировой классики)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276872"/>
            <a:ext cx="1835696" cy="2137267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117205"/>
              </p:ext>
            </p:extLst>
          </p:nvPr>
        </p:nvGraphicFramePr>
        <p:xfrm>
          <a:off x="251520" y="2780928"/>
          <a:ext cx="7056784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210"/>
                <a:gridCol w="5987574"/>
              </a:tblGrid>
              <a:tr h="1296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85.957.22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В69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Волшебная флейта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альбом популярных пьес : переложение для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блокфлейты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-сопрано и фортепиано / сост. И. Пушечников. - Москва : Музыка, 2014. - 40 с., 1 парт. (16 с.)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9302"/>
            <a:ext cx="1763688" cy="2088233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909752"/>
              </p:ext>
            </p:extLst>
          </p:nvPr>
        </p:nvGraphicFramePr>
        <p:xfrm>
          <a:off x="1763688" y="4858560"/>
          <a:ext cx="7107832" cy="1529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766"/>
                <a:gridCol w="6072066"/>
              </a:tblGrid>
              <a:tr h="1529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85.957.22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М89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Музыкальная мозаика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детские пьесы и песни : переложение для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блокфлейты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и фортепиано. </a:t>
                      </a: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Вып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1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/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ред.</a:t>
                      </a:r>
                      <a:r>
                        <a:rPr lang="ru-RU" sz="1600" b="0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Е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Орехова. - Москва : Музыка, 2014. - 56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974888"/>
      </p:ext>
    </p:extLst>
  </p:cSld>
  <p:clrMapOvr>
    <a:masterClrMapping/>
  </p:clrMapOvr>
  <p:transition spd="slow" advTm="30000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408"/>
            <a:ext cx="1763688" cy="2121453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454696" y="91371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1"/>
                </a:solidFill>
                <a:latin typeface="Arial Narrow" pitchFamily="34" charset="0"/>
              </a:rPr>
              <a:t>Флейта </a:t>
            </a:r>
            <a:r>
              <a:rPr lang="ru-RU" sz="1600" b="1" i="1" dirty="0">
                <a:solidFill>
                  <a:schemeClr val="accent1"/>
                </a:solidFill>
                <a:latin typeface="Arial Narrow" pitchFamily="34" charset="0"/>
              </a:rPr>
              <a:t>(</a:t>
            </a:r>
            <a:r>
              <a:rPr lang="ru-RU" sz="1600" b="1" i="1" dirty="0" err="1">
                <a:solidFill>
                  <a:schemeClr val="accent1"/>
                </a:solidFill>
                <a:latin typeface="Arial Narrow" pitchFamily="34" charset="0"/>
              </a:rPr>
              <a:t>блокфлейта</a:t>
            </a:r>
            <a:r>
              <a:rPr lang="ru-RU" sz="1600" b="1" i="1" dirty="0">
                <a:solidFill>
                  <a:schemeClr val="accent1"/>
                </a:solidFill>
                <a:latin typeface="Arial Narrow" pitchFamily="34" charset="0"/>
              </a:rPr>
              <a:t>)</a:t>
            </a:r>
            <a:endParaRPr lang="ru-RU" sz="1600" dirty="0">
              <a:solidFill>
                <a:schemeClr val="accent1"/>
              </a:solidFill>
              <a:latin typeface="Arial Narrow" pitchFamily="34" charset="0"/>
              <a:ea typeface="Times New Roman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424916"/>
              </p:ext>
            </p:extLst>
          </p:nvPr>
        </p:nvGraphicFramePr>
        <p:xfrm>
          <a:off x="1691680" y="620688"/>
          <a:ext cx="7179840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6171728"/>
              </a:tblGrid>
              <a:tr h="1296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85.957.22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М89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Музыкальная мозаика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популярные мелодии : переложение для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блокфлейты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и фортепиано. </a:t>
                      </a: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Вып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2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/ ред. Е. Орехова. - Москва : Музыка, 2014. - 72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76872"/>
            <a:ext cx="1763688" cy="2137267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031008"/>
              </p:ext>
            </p:extLst>
          </p:nvPr>
        </p:nvGraphicFramePr>
        <p:xfrm>
          <a:off x="321838" y="2852936"/>
          <a:ext cx="7056784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210"/>
                <a:gridCol w="5987574"/>
              </a:tblGrid>
              <a:tr h="1296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85.957.22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Х91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Хрестоматия для </a:t>
                      </a: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блокфлейты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Ч. 1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Пьесы / сост. и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ред.</a:t>
                      </a:r>
                      <a:r>
                        <a:rPr lang="ru-RU" sz="1600" b="0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      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И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Пушечников. - Москва : Музыка, 2013. - 52 с., 1 парт.               (20 с.). - (Детская музыкальная школа. 1-3 классы)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ХР(1), ДМШ(1)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9302"/>
            <a:ext cx="1763688" cy="2088233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446805"/>
              </p:ext>
            </p:extLst>
          </p:nvPr>
        </p:nvGraphicFramePr>
        <p:xfrm>
          <a:off x="1763688" y="4858560"/>
          <a:ext cx="7107832" cy="1529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766"/>
                <a:gridCol w="6072066"/>
              </a:tblGrid>
              <a:tr h="1529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85.957.22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Х91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Хрестоматия для </a:t>
                      </a: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блокфлейты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Ч. 2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Пьесы / сост. и ред.           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И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Пушечников. - Москва : Музыка, 2014. - 48 с., 1 парт.                (16 с.). - (Детская музыкальная школа. 1-3 классы)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ХР(1), ДМШ(1)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636340"/>
      </p:ext>
    </p:extLst>
  </p:cSld>
  <p:clrMapOvr>
    <a:masterClrMapping/>
  </p:clrMapOvr>
  <p:transition spd="slow" advTm="30000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362267"/>
            <a:ext cx="1766936" cy="2015703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259632" y="136620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5"/>
                </a:solidFill>
                <a:latin typeface="Arial Narrow" pitchFamily="34" charset="0"/>
                <a:cs typeface="Times New Roman" pitchFamily="18" charset="0"/>
              </a:rPr>
              <a:t>Флейта</a:t>
            </a:r>
            <a:endParaRPr lang="ru-RU" sz="1600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507300"/>
              </p:ext>
            </p:extLst>
          </p:nvPr>
        </p:nvGraphicFramePr>
        <p:xfrm>
          <a:off x="1730969" y="514692"/>
          <a:ext cx="7272808" cy="136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7719"/>
                <a:gridCol w="6275089"/>
              </a:tblGrid>
              <a:tr h="1364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85.957.22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Ц93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Цыбин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В. Н.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Концертное аллегро № 3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для флейты и фортепиано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600" b="0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Цыбин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- Москва : Музыка, 2012. - 24 с., 1 парт. (8 с.)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399977"/>
              </p:ext>
            </p:extLst>
          </p:nvPr>
        </p:nvGraphicFramePr>
        <p:xfrm>
          <a:off x="1766939" y="2564904"/>
          <a:ext cx="7272808" cy="1200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174"/>
                <a:gridCol w="6239634"/>
              </a:tblGrid>
              <a:tr h="1200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85.957.22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Э93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Этюды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для флейты / сост. Ю. Н.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Должиков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- Москва : Музыка, [2014]. - 63 с. - (Детская музыкальная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школа.</a:t>
                      </a:r>
                      <a:r>
                        <a:rPr lang="ru-RU" sz="1600" b="0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1-5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классы)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ХР(1), ДМШ(1)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509120"/>
            <a:ext cx="1766936" cy="216024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838018"/>
              </p:ext>
            </p:extLst>
          </p:nvPr>
        </p:nvGraphicFramePr>
        <p:xfrm>
          <a:off x="1730969" y="4544211"/>
          <a:ext cx="7230279" cy="1538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6484"/>
                <a:gridCol w="6223795"/>
              </a:tblGrid>
              <a:tr h="1538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85.957.30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К47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Классические пьесы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для валторны и фортепиано /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перелож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    Е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Карпухина. - Москва : Музыка, 2010. - 48 с., 1 парт. (16 с.)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88640"/>
            <a:ext cx="1766937" cy="2016946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12" name="TextBox 11"/>
          <p:cNvSpPr txBox="1"/>
          <p:nvPr/>
        </p:nvSpPr>
        <p:spPr>
          <a:xfrm>
            <a:off x="1259632" y="4054074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5"/>
                </a:solidFill>
                <a:latin typeface="Arial Narrow" pitchFamily="34" charset="0"/>
                <a:cs typeface="Times New Roman" pitchFamily="18" charset="0"/>
              </a:rPr>
              <a:t>Валторна</a:t>
            </a:r>
            <a:endParaRPr lang="ru-RU" sz="1600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06105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2535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Вокальные произведения</a:t>
            </a:r>
          </a:p>
          <a:p>
            <a:pPr algn="ctr"/>
            <a:r>
              <a:rPr lang="ru-RU" b="1" i="1" dirty="0" smtClean="0">
                <a:solidFill>
                  <a:schemeClr val="accent5"/>
                </a:solidFill>
                <a:latin typeface="Arial Narrow" pitchFamily="34" charset="0"/>
                <a:cs typeface="Arial" pitchFamily="34" charset="0"/>
              </a:rPr>
              <a:t>Тематические сборники</a:t>
            </a:r>
            <a:endParaRPr lang="ru-RU" b="1" i="1" dirty="0">
              <a:solidFill>
                <a:schemeClr val="accent5"/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23426"/>
              </p:ext>
            </p:extLst>
          </p:nvPr>
        </p:nvGraphicFramePr>
        <p:xfrm>
          <a:off x="1835696" y="764704"/>
          <a:ext cx="7128792" cy="1187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883"/>
                <a:gridCol w="5952909"/>
              </a:tblGrid>
              <a:tr h="1187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85.94я491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Р89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Русские народные песни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мелодии и тексты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- Москва : Музыка, 2014. - 128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011008"/>
              </p:ext>
            </p:extLst>
          </p:nvPr>
        </p:nvGraphicFramePr>
        <p:xfrm>
          <a:off x="179511" y="4725144"/>
          <a:ext cx="7136399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797"/>
                <a:gridCol w="5948602"/>
              </a:tblGrid>
              <a:tr h="13494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85.941.4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З-72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Знаменный </a:t>
                      </a: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роспев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Вып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I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Божественная литургия при архиерейском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священослужении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молебное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пение Святителю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Питируму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Исполнено при открытии честных мощей Святителя Питирима, Тамбовского чудотворца 28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июля</a:t>
                      </a:r>
                      <a:r>
                        <a:rPr lang="ru-RU" sz="1600" b="0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1914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г. /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перелож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для хора М. С. Покровского. - [Б. м. : б. и.], [2014]. - 41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всего:1 - ХР(1)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7" y="2442104"/>
            <a:ext cx="1763688" cy="2211031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244195"/>
              </p:ext>
            </p:extLst>
          </p:nvPr>
        </p:nvGraphicFramePr>
        <p:xfrm>
          <a:off x="1755304" y="2564904"/>
          <a:ext cx="7128792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690"/>
                <a:gridCol w="5898102"/>
              </a:tblGrid>
              <a:tr h="1152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85.941.6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В39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Вечерний звон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популярные произведения для хора без сопровождения / ред. С. Хадеев. - Москва : Музыка, 2014. -           60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475656" y="2072773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5"/>
                </a:solidFill>
                <a:latin typeface="Arial Narrow" pitchFamily="34" charset="0"/>
                <a:cs typeface="Arial" pitchFamily="34" charset="0"/>
              </a:rPr>
              <a:t>Хоровые произведения</a:t>
            </a:r>
            <a:endParaRPr lang="ru-RU" b="1" i="1" dirty="0">
              <a:solidFill>
                <a:schemeClr val="accent5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7" y="144314"/>
            <a:ext cx="1763688" cy="2088231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911" y="4392555"/>
            <a:ext cx="1800200" cy="22181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</p:spTree>
    <p:extLst>
      <p:ext uri="{BB962C8B-B14F-4D97-AF65-F5344CB8AC3E}">
        <p14:creationId xmlns:p14="http://schemas.microsoft.com/office/powerpoint/2010/main" val="4138469335"/>
      </p:ext>
    </p:extLst>
  </p:cSld>
  <p:clrMapOvr>
    <a:masterClrMapping/>
  </p:clrMapOvr>
  <p:transition spd="slow" advTm="30000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408"/>
            <a:ext cx="1763688" cy="2121453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454696" y="91371"/>
            <a:ext cx="74168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Детская музыка</a:t>
            </a:r>
            <a:endParaRPr lang="ru-RU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i="1" dirty="0" smtClean="0">
                <a:solidFill>
                  <a:schemeClr val="accent1"/>
                </a:solidFill>
                <a:latin typeface="Arial Narrow" pitchFamily="34" charset="0"/>
              </a:rPr>
              <a:t>Нотные учебные пособия</a:t>
            </a:r>
            <a:endParaRPr lang="ru-RU" sz="1600" dirty="0">
              <a:solidFill>
                <a:schemeClr val="accent1"/>
              </a:solidFill>
              <a:latin typeface="Arial Narrow" pitchFamily="34" charset="0"/>
              <a:ea typeface="Times New Roman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375520"/>
              </p:ext>
            </p:extLst>
          </p:nvPr>
        </p:nvGraphicFramePr>
        <p:xfrm>
          <a:off x="1691680" y="836712"/>
          <a:ext cx="7179840" cy="1314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6171728"/>
              </a:tblGrid>
              <a:tr h="1314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85.98я7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С40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Сиротина Т. Б.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Подбираем аккомпанемент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учебное пособие : I-IV классы детских музыкальных школ.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Вып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1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/ Т. Сиротина. - Москва : Музыка, 2014. - 80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ХР(1), ДМШ(1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276872"/>
            <a:ext cx="1835695" cy="2137267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054016"/>
              </p:ext>
            </p:extLst>
          </p:nvPr>
        </p:nvGraphicFramePr>
        <p:xfrm>
          <a:off x="251520" y="2780928"/>
          <a:ext cx="705678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210"/>
                <a:gridCol w="5987574"/>
              </a:tblGrid>
              <a:tr h="1296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85.98я7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С40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Сиротина Т. Б.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Подбираем аккомпанемент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учебное пособие : V-VII классы детских музыкальных школ. </a:t>
                      </a: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Вып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2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/ Т. Сиротина. - Москва : Музыка, 2014. - 100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ХР(1), ДМШ(1)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4581128"/>
            <a:ext cx="2483769" cy="180020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250442"/>
              </p:ext>
            </p:extLst>
          </p:nvPr>
        </p:nvGraphicFramePr>
        <p:xfrm>
          <a:off x="2339752" y="4635719"/>
          <a:ext cx="6531768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821"/>
                <a:gridCol w="5579947"/>
              </a:tblGrid>
              <a:tr h="1529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85.98я70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Т52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Толкунова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Е. В.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Весёлая музыкальная азбука в картинках, нотах, буквах, цифрах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интегративный курс обучения игре на фортепиано для детей дошкольного и младшего школьного возраста / Елена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Толкунова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;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худож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Анастасия Прохорова. - Москва : Музыка, 2013. - 80 с. : ил.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всего:1 - ДМШ(1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268880"/>
      </p:ext>
    </p:extLst>
  </p:cSld>
  <p:clrMapOvr>
    <a:masterClrMapping/>
  </p:clrMapOvr>
  <p:transition spd="slow" advTm="30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08719"/>
            <a:ext cx="1759582" cy="2184487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331640" y="14099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5"/>
                </a:solidFill>
                <a:latin typeface="Arial Narrow" pitchFamily="34" charset="0"/>
                <a:cs typeface="Arial" pitchFamily="34" charset="0"/>
              </a:rPr>
              <a:t>Хоровые произведения</a:t>
            </a:r>
            <a:endParaRPr lang="ru-RU" b="1" i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113739"/>
              </p:ext>
            </p:extLst>
          </p:nvPr>
        </p:nvGraphicFramePr>
        <p:xfrm>
          <a:off x="1691679" y="1065120"/>
          <a:ext cx="2882957" cy="1871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418"/>
                <a:gridCol w="2196539"/>
              </a:tblGrid>
              <a:tr h="18716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85.941</a:t>
                      </a:r>
                      <a:endParaRPr lang="ru-RU" sz="15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К63</a:t>
                      </a:r>
                      <a:endParaRPr lang="ru-RU" sz="15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Композиторы-классики для детского</a:t>
                      </a:r>
                      <a:r>
                        <a:rPr lang="ru-RU" sz="15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5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хора. </a:t>
                      </a:r>
                      <a:r>
                        <a:rPr lang="ru-RU" sz="15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   </a:t>
                      </a:r>
                      <a:r>
                        <a:rPr lang="ru-RU" sz="1500" b="1" dirty="0" err="1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Вып</a:t>
                      </a:r>
                      <a:r>
                        <a:rPr lang="ru-RU" sz="15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5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5 / </a:t>
                      </a:r>
                      <a:r>
                        <a:rPr lang="ru-RU" sz="15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сост.</a:t>
                      </a:r>
                      <a:r>
                        <a:rPr lang="ru-RU" sz="1500" b="0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  </a:t>
                      </a:r>
                      <a:r>
                        <a:rPr lang="ru-RU" sz="15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15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Бекетова. - Москва : Музыка, 2013. - 56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655911"/>
              </p:ext>
            </p:extLst>
          </p:nvPr>
        </p:nvGraphicFramePr>
        <p:xfrm>
          <a:off x="6228184" y="712979"/>
          <a:ext cx="2808312" cy="1538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2088232"/>
              </a:tblGrid>
              <a:tr h="153894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" y="908720"/>
            <a:ext cx="1760856" cy="2184488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7" y="3933056"/>
            <a:ext cx="1760856" cy="2203054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069008"/>
              </p:ext>
            </p:extLst>
          </p:nvPr>
        </p:nvGraphicFramePr>
        <p:xfrm>
          <a:off x="1619672" y="3933056"/>
          <a:ext cx="2952328" cy="2328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984"/>
                <a:gridCol w="2281344"/>
              </a:tblGrid>
              <a:tr h="23282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85.941</a:t>
                      </a:r>
                      <a:endParaRPr lang="ru-RU" sz="15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К63</a:t>
                      </a:r>
                      <a:endParaRPr lang="ru-RU" sz="15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Композиторы-классики для детского</a:t>
                      </a:r>
                      <a:r>
                        <a:rPr lang="ru-RU" sz="15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5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хора. </a:t>
                      </a:r>
                      <a:r>
                        <a:rPr lang="ru-RU" sz="15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</a:t>
                      </a:r>
                      <a:r>
                        <a:rPr lang="ru-RU" sz="1500" b="1" dirty="0" err="1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Вып</a:t>
                      </a:r>
                      <a:r>
                        <a:rPr lang="ru-RU" sz="15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5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lang="ru-RU" sz="15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</a:t>
                      </a:r>
                      <a:r>
                        <a:rPr lang="ru-RU" sz="1500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5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М</a:t>
                      </a:r>
                      <a:r>
                        <a:rPr lang="ru-RU" sz="15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Ипполитов-Иванов </a:t>
                      </a:r>
                      <a:r>
                        <a:rPr lang="ru-RU" sz="15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/ </a:t>
                      </a:r>
                      <a:r>
                        <a:rPr lang="ru-RU" sz="15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сост.</a:t>
                      </a:r>
                      <a:r>
                        <a:rPr lang="ru-RU" sz="1500" b="0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           </a:t>
                      </a:r>
                      <a:r>
                        <a:rPr lang="ru-RU" sz="15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15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Бекетова. - Москва : Музыка, 2014. - 48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33056"/>
            <a:ext cx="1759582" cy="2203054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205120"/>
              </p:ext>
            </p:extLst>
          </p:nvPr>
        </p:nvGraphicFramePr>
        <p:xfrm>
          <a:off x="6200192" y="3933056"/>
          <a:ext cx="2916831" cy="2534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591"/>
                <a:gridCol w="2160240"/>
              </a:tblGrid>
              <a:tr h="25341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85.941</a:t>
                      </a:r>
                      <a:endParaRPr lang="ru-RU" sz="15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К63</a:t>
                      </a:r>
                      <a:endParaRPr lang="ru-RU" sz="15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Композиторы-классики для детского</a:t>
                      </a:r>
                      <a:r>
                        <a:rPr lang="ru-RU" sz="15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5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хора. </a:t>
                      </a:r>
                      <a:r>
                        <a:rPr lang="ru-RU" sz="15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Вып</a:t>
                      </a:r>
                      <a:r>
                        <a:rPr lang="ru-RU" sz="15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8</a:t>
                      </a:r>
                      <a:r>
                        <a:rPr lang="ru-RU" sz="15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Ц. Кюи </a:t>
                      </a:r>
                      <a:r>
                        <a:rPr lang="ru-RU" sz="15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/ сост. В. Бекетова. - Москва : Музыка, 2014. - 40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195667"/>
              </p:ext>
            </p:extLst>
          </p:nvPr>
        </p:nvGraphicFramePr>
        <p:xfrm>
          <a:off x="6263679" y="1019375"/>
          <a:ext cx="2880321" cy="2088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768"/>
                <a:gridCol w="2107553"/>
              </a:tblGrid>
              <a:tr h="20882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85.941</a:t>
                      </a:r>
                      <a:endParaRPr lang="ru-RU" sz="15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К63</a:t>
                      </a:r>
                      <a:endParaRPr lang="ru-RU" sz="15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Композиторы-классики для детского</a:t>
                      </a:r>
                      <a:r>
                        <a:rPr lang="ru-RU" sz="15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5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хора. </a:t>
                      </a:r>
                      <a:r>
                        <a:rPr lang="ru-RU" sz="15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Вып</a:t>
                      </a:r>
                      <a:r>
                        <a:rPr lang="ru-RU" sz="15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5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r>
                        <a:rPr lang="ru-RU" sz="15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</a:t>
                      </a:r>
                      <a:r>
                        <a:rPr lang="ru-RU" sz="1500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         </a:t>
                      </a:r>
                      <a:r>
                        <a:rPr lang="ru-RU" sz="15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r>
                        <a:rPr lang="ru-RU" sz="15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Гречанинов </a:t>
                      </a:r>
                      <a:r>
                        <a:rPr lang="ru-RU" sz="15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/ сост. В. Бекетова. - Москва : Музыка, 2014. - 64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840140"/>
      </p:ext>
    </p:extLst>
  </p:cSld>
  <p:clrMapOvr>
    <a:masterClrMapping/>
  </p:clrMapOvr>
  <p:transition spd="slow" advTm="30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2558"/>
            <a:ext cx="1835696" cy="2132586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067235"/>
              </p:ext>
            </p:extLst>
          </p:nvPr>
        </p:nvGraphicFramePr>
        <p:xfrm>
          <a:off x="1737690" y="764704"/>
          <a:ext cx="7076055" cy="1338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343"/>
                <a:gridCol w="6100712"/>
              </a:tblGrid>
              <a:tr h="1338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85.941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К63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Композиторы-классики для детского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хора. </a:t>
                      </a: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Вып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М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Глинка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/ сост. В. Бекетова. - Москва : Музыка, 2014. - 48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730630"/>
              </p:ext>
            </p:extLst>
          </p:nvPr>
        </p:nvGraphicFramePr>
        <p:xfrm>
          <a:off x="1763688" y="2852936"/>
          <a:ext cx="7128792" cy="1353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8138"/>
                <a:gridCol w="6170654"/>
              </a:tblGrid>
              <a:tr h="1353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85.941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К63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Композиторы-классики для детского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хора. </a:t>
                      </a: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Вып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                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М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Мусоргский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/ сост. Т. Жданова. - Москва : Музыка, 2014. - 64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031810"/>
              </p:ext>
            </p:extLst>
          </p:nvPr>
        </p:nvGraphicFramePr>
        <p:xfrm>
          <a:off x="179512" y="4941168"/>
          <a:ext cx="712879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6461"/>
                <a:gridCol w="6142331"/>
              </a:tblGrid>
              <a:tr h="12961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85.941.1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С17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Самарин В. А.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Обработки и переложения для смешанного хора без сопровождения и в сопровождении фортепиано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/ В. Самарин. - Москва : Музыка, 2014. - 112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509120"/>
            <a:ext cx="1763688" cy="216024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522"/>
            <a:ext cx="1835695" cy="2141366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12" name="TextBox 11"/>
          <p:cNvSpPr txBox="1"/>
          <p:nvPr/>
        </p:nvSpPr>
        <p:spPr>
          <a:xfrm>
            <a:off x="1331640" y="9485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5"/>
                </a:solidFill>
                <a:latin typeface="Arial Narrow" pitchFamily="34" charset="0"/>
                <a:cs typeface="Arial" pitchFamily="34" charset="0"/>
              </a:rPr>
              <a:t>Хоровые произведения</a:t>
            </a:r>
            <a:endParaRPr lang="ru-RU" b="1" i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022553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36711"/>
            <a:ext cx="1759581" cy="2184487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331640" y="14099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5"/>
                </a:solidFill>
                <a:latin typeface="Arial Narrow" pitchFamily="34" charset="0"/>
                <a:cs typeface="Arial" pitchFamily="34" charset="0"/>
              </a:rPr>
              <a:t>Произведения для сольного пения</a:t>
            </a:r>
            <a:endParaRPr lang="ru-RU" b="1" i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220774"/>
              </p:ext>
            </p:extLst>
          </p:nvPr>
        </p:nvGraphicFramePr>
        <p:xfrm>
          <a:off x="1619672" y="849393"/>
          <a:ext cx="2952328" cy="2171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935"/>
                <a:gridCol w="2249393"/>
              </a:tblGrid>
              <a:tr h="2171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85.943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Д37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Десять популярных итальянских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арий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варианты для высокого, среднего и низкого голосов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1400" b="0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сопровождении 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фортепиано / сост.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        Л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П. Абрамова. - Москва : Музыка, 2013. - 80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4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955769"/>
              </p:ext>
            </p:extLst>
          </p:nvPr>
        </p:nvGraphicFramePr>
        <p:xfrm>
          <a:off x="6228184" y="712979"/>
          <a:ext cx="2808312" cy="1538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2088232"/>
              </a:tblGrid>
              <a:tr h="153894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8" y="836712"/>
            <a:ext cx="1760855" cy="2184488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8" y="3861048"/>
            <a:ext cx="1775823" cy="232681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598618"/>
              </p:ext>
            </p:extLst>
          </p:nvPr>
        </p:nvGraphicFramePr>
        <p:xfrm>
          <a:off x="1619672" y="3859651"/>
          <a:ext cx="2952328" cy="2328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2160240"/>
              </a:tblGrid>
              <a:tr h="23282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85.943.1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И32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Из репертуара Валентины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Левко. Арии, романсы, песни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для меццо-сопрано и фортепиано / сост.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 Д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З. Киреев. - Москва : Музыка, 2014. - 160 с.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ХР(2)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61048"/>
            <a:ext cx="1759581" cy="232681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360558"/>
              </p:ext>
            </p:extLst>
          </p:nvPr>
        </p:nvGraphicFramePr>
        <p:xfrm>
          <a:off x="6156176" y="3895245"/>
          <a:ext cx="2880320" cy="2301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334"/>
                <a:gridCol w="1990986"/>
              </a:tblGrid>
              <a:tr h="2301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85.943.91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М63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Мирзоева М. М.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Вокализы 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для высокого голоса в сопровождении фортепиано </a:t>
                      </a:r>
                      <a:r>
                        <a:rPr lang="ru-RU" sz="1400" b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/ </a:t>
                      </a:r>
                      <a:r>
                        <a:rPr lang="ru-RU" sz="1400" b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         М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Мирзоева. - Москва : Музыка, 2014. - 36 с.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</a:t>
                      </a:r>
                      <a:r>
                        <a:rPr lang="ru-RU" sz="1400" b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ХР(2</a:t>
                      </a:r>
                      <a:r>
                        <a:rPr lang="ru-RU" sz="1400" b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721834"/>
              </p:ext>
            </p:extLst>
          </p:nvPr>
        </p:nvGraphicFramePr>
        <p:xfrm>
          <a:off x="6236702" y="770096"/>
          <a:ext cx="2880321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768"/>
                <a:gridCol w="2107553"/>
              </a:tblGrid>
              <a:tr h="20882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85.943.4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Л84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Луконин А. А.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Аранжировки для вокала в сопровождении дуэта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гитар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концертмейстерский класс /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аранж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Анатолия Луконина. - Орёл : Изд. Светлана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Зенина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, 2015. - 96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901854"/>
      </p:ext>
    </p:extLst>
  </p:cSld>
  <p:clrMapOvr>
    <a:masterClrMapping/>
  </p:clrMapOvr>
  <p:transition spd="slow" advTm="30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492896"/>
            <a:ext cx="1683406" cy="1964688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403648" y="78679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Произведения для оркестра</a:t>
            </a:r>
            <a:endParaRPr lang="ru-RU" sz="1600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i="1" dirty="0" smtClean="0">
                <a:solidFill>
                  <a:schemeClr val="accent5"/>
                </a:solidFill>
                <a:latin typeface="Arial Narrow" pitchFamily="34" charset="0"/>
                <a:cs typeface="Arial" pitchFamily="34" charset="0"/>
              </a:rPr>
              <a:t>Симфонический оркестр</a:t>
            </a:r>
            <a:endParaRPr lang="ru-RU" sz="1600" b="1" i="1" u="sng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562249"/>
              </p:ext>
            </p:extLst>
          </p:nvPr>
        </p:nvGraphicFramePr>
        <p:xfrm>
          <a:off x="1725338" y="548680"/>
          <a:ext cx="7101895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241"/>
                <a:gridCol w="6162654"/>
              </a:tblGrid>
              <a:tr h="15143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85.951.1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С45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Скрябин А. Н.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Симфония № 3 "Божественная поэма" (</a:t>
                      </a:r>
                      <a:r>
                        <a:rPr lang="ru-RU" sz="140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Le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Divin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Poème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) 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до мажор : соч. 43 / Александр Николаевич Скрябин ; науч. ред. Владимир Самарин. - Партитура. - Москва : П.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Юргенсон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: Музыка, 2013. - 308 с. - (Собрание сочинений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                    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[в 12 т.] / Мемориальный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музей</a:t>
                      </a:r>
                      <a:r>
                        <a:rPr lang="ru-RU" sz="1400" b="0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Н. Скрябина, 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Всерос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музейное об-</a:t>
                      </a:r>
                      <a:r>
                        <a:rPr lang="ru-RU" sz="14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ние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муз. культуры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им.</a:t>
                      </a:r>
                      <a:r>
                        <a:rPr lang="ru-RU" sz="1400" b="0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М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И. Глинки ; общ. науч. ред. Валентины Рубцовой. Серия I : Оркестровые сочинения. Концерт для фортепиано с оркестром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;</a:t>
                      </a:r>
                      <a:r>
                        <a:rPr lang="ru-RU" sz="1400" b="0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3)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всего:1 - ХР(1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4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313348"/>
              </p:ext>
            </p:extLst>
          </p:nvPr>
        </p:nvGraphicFramePr>
        <p:xfrm>
          <a:off x="1754459" y="2789588"/>
          <a:ext cx="7056784" cy="1371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6048672"/>
              </a:tblGrid>
              <a:tr h="1371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85.951.9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И27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Играет детский русский народный оркестр. </a:t>
                      </a: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Вып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1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/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Челяб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гос. акад. культуры и искусств [и др.] ; ред.-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сост.</a:t>
                      </a:r>
                      <a:r>
                        <a:rPr lang="ru-RU" sz="1600" b="0" baseline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И.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Лавришин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- Челябинск : ЧГАКИ, 2003. - 93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653136"/>
            <a:ext cx="1683407" cy="2036696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797474"/>
              </p:ext>
            </p:extLst>
          </p:nvPr>
        </p:nvGraphicFramePr>
        <p:xfrm>
          <a:off x="1691680" y="4653136"/>
          <a:ext cx="7179840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5690"/>
                <a:gridCol w="6154150"/>
              </a:tblGrid>
              <a:tr h="1538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85.951.9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И27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Играет лауреат Всероссийских, Всесоюзных конкурсов и фестивалей, Народный коллектив оркестр русских народных инструментов Челябинского металлургического комбината /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Челяб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обл. Славян. культур. центр,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Челяб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гос. акад. культуры и искусств [и др.] ; муз. ред. и сост. В. И.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Лавришин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- Челябинск : ЧГАКИ, 2008. - 82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всего:1 - ХР(1)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7956"/>
            <a:ext cx="1725555" cy="2028916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10" name="TextBox 9"/>
          <p:cNvSpPr txBox="1"/>
          <p:nvPr/>
        </p:nvSpPr>
        <p:spPr>
          <a:xfrm>
            <a:off x="1574439" y="2323619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5"/>
                </a:solidFill>
                <a:latin typeface="Arial Narrow" pitchFamily="34" charset="0"/>
                <a:cs typeface="Arial" pitchFamily="34" charset="0"/>
              </a:rPr>
              <a:t>Оркестр народных инструментов</a:t>
            </a:r>
            <a:endParaRPr lang="ru-RU" sz="1600" b="1" i="1" u="sng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779954"/>
      </p:ext>
    </p:extLst>
  </p:cSld>
  <p:clrMapOvr>
    <a:masterClrMapping/>
  </p:clrMapOvr>
  <p:transition spd="slow" advTm="30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1728191" cy="2007823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862178"/>
              </p:ext>
            </p:extLst>
          </p:nvPr>
        </p:nvGraphicFramePr>
        <p:xfrm>
          <a:off x="1763688" y="548680"/>
          <a:ext cx="712879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366"/>
                <a:gridCol w="6109426"/>
              </a:tblGrid>
              <a:tr h="13703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85.951.9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И27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Играет лауреат всероссийских и международных конкурсов молодежный русский оркестр "Челябинск" Челябинской государственной академии культуры и искусств. </a:t>
                      </a: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Вып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17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/ М-во культуры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Челяб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обл.,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Челяб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гос. акад. культуры и искусств [и др.] ; муз. ред. и сост. В. И.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Лавришин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- Челябинск : ЧГАКИ, 2013. - 95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всего:1 - ХР(1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355679"/>
              </p:ext>
            </p:extLst>
          </p:nvPr>
        </p:nvGraphicFramePr>
        <p:xfrm>
          <a:off x="1763688" y="2542724"/>
          <a:ext cx="7128792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541"/>
                <a:gridCol w="6152251"/>
              </a:tblGrid>
              <a:tr h="1538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85.951.9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И27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Играет лауреат Всероссийского конкурса Камерный русский оркестр Челябинской государственной академии культуры и искусств.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</a:t>
                      </a:r>
                      <a:r>
                        <a:rPr lang="ru-RU" sz="1600" b="1" dirty="0" err="1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Вып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6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/ М-во культуры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Челяб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обл., ФГОУ ВПО "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Челяб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гос. акад. культуры и искусств", Каф. оркестрового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дирижирования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;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инструм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., муз. ред. и сост. В. И.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Лавришин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- Челябинск : ЧГАКИ, 2010. - 103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всего:1 - ХР(1)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09120"/>
            <a:ext cx="1728192" cy="2055983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555741"/>
              </p:ext>
            </p:extLst>
          </p:nvPr>
        </p:nvGraphicFramePr>
        <p:xfrm>
          <a:off x="1763688" y="4683671"/>
          <a:ext cx="7128791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655"/>
                <a:gridCol w="6183136"/>
              </a:tblGrid>
              <a:tr h="1538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85.951.9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И27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Играет лауреат Всероссийского конкурса Камерный русский оркестр Челябинской государственной академии культуры и искусств.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</a:t>
                      </a:r>
                      <a:r>
                        <a:rPr lang="ru-RU" sz="1600" b="1" dirty="0" err="1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Вып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11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/ М-во культуры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Челяб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обл., ФГОУ ВПО "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Челяб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гос. акад. культуры и искусств" [и др.] ; муз. ред. и сост. В. И.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Лавришин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- Челябинск : ЧГАКИ, 2011. - 127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всего:1 - ХР(1)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5115"/>
            <a:ext cx="1728191" cy="1962479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14" name="TextBox 13"/>
          <p:cNvSpPr txBox="1"/>
          <p:nvPr/>
        </p:nvSpPr>
        <p:spPr>
          <a:xfrm>
            <a:off x="1331640" y="145115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chemeClr val="accent5"/>
                </a:solidFill>
                <a:latin typeface="Arial Narrow" pitchFamily="34" charset="0"/>
                <a:cs typeface="Arial" pitchFamily="34" charset="0"/>
              </a:rPr>
              <a:t>Оркестр народных </a:t>
            </a:r>
            <a:r>
              <a:rPr lang="ru-RU" sz="1600" b="1" i="1" dirty="0" smtClean="0">
                <a:solidFill>
                  <a:schemeClr val="accent5"/>
                </a:solidFill>
                <a:latin typeface="Arial Narrow" pitchFamily="34" charset="0"/>
                <a:cs typeface="Arial" pitchFamily="34" charset="0"/>
              </a:rPr>
              <a:t>инструментов</a:t>
            </a:r>
            <a:endParaRPr lang="ru-RU" sz="1600" b="1" i="1" u="sng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106110"/>
      </p:ext>
    </p:extLst>
  </p:cSld>
  <p:clrMapOvr>
    <a:masterClrMapping/>
  </p:clrMapOvr>
  <p:transition spd="slow" advTm="30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1728191" cy="2007823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196688"/>
              </p:ext>
            </p:extLst>
          </p:nvPr>
        </p:nvGraphicFramePr>
        <p:xfrm>
          <a:off x="1763688" y="548680"/>
          <a:ext cx="712879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366"/>
                <a:gridCol w="6109426"/>
              </a:tblGrid>
              <a:tr h="13703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85.951.9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И27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Играет лауреат Всероссийского конкурса Камерный русский оркестр Челябинской государственной академии культуры и искусств. </a:t>
                      </a: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Вып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12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/ М-во культуры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Челяб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обл., ФГОУ ВПО "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Челяб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гос. акад. культуры и искусств" [и др.] ; муз. ред. и сост.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         В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И. </a:t>
                      </a: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Лавришин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- Челябинск : ЧГАКИ, 2011. - 59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всего:1 - ХР(1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239247"/>
              </p:ext>
            </p:extLst>
          </p:nvPr>
        </p:nvGraphicFramePr>
        <p:xfrm>
          <a:off x="1763688" y="2675035"/>
          <a:ext cx="5832648" cy="1499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733"/>
                <a:gridCol w="4847915"/>
              </a:tblGrid>
              <a:tr h="1499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85.952.42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А56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Альбом нетрудных переложений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для фортепиано в четыре руки / ред. С. Мовчан. - Москва : Музыка, 2014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Вып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1. - 68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Вып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. 2. - 64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09120"/>
            <a:ext cx="1728191" cy="2055983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226452"/>
              </p:ext>
            </p:extLst>
          </p:nvPr>
        </p:nvGraphicFramePr>
        <p:xfrm>
          <a:off x="1763688" y="4683671"/>
          <a:ext cx="7128791" cy="1538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6120679"/>
              </a:tblGrid>
              <a:tr h="1538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85.952.42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А80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Аренский А. С.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Шесть детских пьес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: для фортепиано в четыре руки /                       А. Аренский. - Москва : Музыка, 2014. - 40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ХР(2)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5115"/>
            <a:ext cx="1728191" cy="1962479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14" name="TextBox 13"/>
          <p:cNvSpPr txBox="1"/>
          <p:nvPr/>
        </p:nvSpPr>
        <p:spPr>
          <a:xfrm>
            <a:off x="1331640" y="145115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chemeClr val="accent5"/>
                </a:solidFill>
                <a:latin typeface="Arial Narrow" pitchFamily="34" charset="0"/>
                <a:cs typeface="Arial" pitchFamily="34" charset="0"/>
              </a:rPr>
              <a:t>Оркестр народных </a:t>
            </a:r>
            <a:r>
              <a:rPr lang="ru-RU" sz="1600" b="1" i="1" dirty="0" smtClean="0">
                <a:solidFill>
                  <a:schemeClr val="accent5"/>
                </a:solidFill>
                <a:latin typeface="Arial Narrow" pitchFamily="34" charset="0"/>
                <a:cs typeface="Arial" pitchFamily="34" charset="0"/>
              </a:rPr>
              <a:t>инструментов</a:t>
            </a:r>
            <a:endParaRPr lang="ru-RU" sz="1600" b="1" i="1" u="sng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640" y="2085189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Произведения для </a:t>
            </a:r>
            <a:r>
              <a:rPr lang="ru-RU" sz="16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инструментального ансамбля</a:t>
            </a:r>
            <a:endParaRPr lang="ru-RU" sz="1600" b="1" i="1" dirty="0" smtClean="0">
              <a:solidFill>
                <a:schemeClr val="accent5"/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ru-RU" sz="1600" b="1" i="1" dirty="0" smtClean="0">
                <a:solidFill>
                  <a:schemeClr val="accent5"/>
                </a:solidFill>
                <a:latin typeface="Arial Narrow" pitchFamily="34" charset="0"/>
                <a:cs typeface="Arial" pitchFamily="34" charset="0"/>
              </a:rPr>
              <a:t>Фортепианный ансамбль</a:t>
            </a:r>
            <a:endParaRPr lang="ru-RU" sz="1600" b="1" i="1" u="sng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486" y="2284406"/>
            <a:ext cx="1612841" cy="1992754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</p:spTree>
    <p:extLst>
      <p:ext uri="{BB962C8B-B14F-4D97-AF65-F5344CB8AC3E}">
        <p14:creationId xmlns:p14="http://schemas.microsoft.com/office/powerpoint/2010/main" val="4021121215"/>
      </p:ext>
    </p:extLst>
  </p:cSld>
  <p:clrMapOvr>
    <a:masterClrMapping/>
  </p:clrMapOvr>
  <p:transition spd="slow" advTm="30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1280</TotalTime>
  <Words>4830</Words>
  <Application>Microsoft Office PowerPoint</Application>
  <PresentationFormat>Экран (4:3)</PresentationFormat>
  <Paragraphs>659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Твердый переплет</vt:lpstr>
      <vt:lpstr>Тамбовский государственный музыкально-педагогический институт  им. С. В. Рахманинова  Библиотека</vt:lpstr>
      <vt:lpstr> </vt:lpstr>
      <vt:lpstr> </vt:lpstr>
      <vt:lpstr>Презентация PowerPoint</vt:lpstr>
      <vt:lpstr> 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Светлана</cp:lastModifiedBy>
  <cp:revision>315</cp:revision>
  <dcterms:created xsi:type="dcterms:W3CDTF">2015-09-25T09:29:06Z</dcterms:created>
  <dcterms:modified xsi:type="dcterms:W3CDTF">2015-10-22T07:20:58Z</dcterms:modified>
</cp:coreProperties>
</file>