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73" r:id="rId2"/>
    <p:sldId id="257" r:id="rId3"/>
    <p:sldId id="258" r:id="rId4"/>
    <p:sldId id="260" r:id="rId5"/>
    <p:sldId id="274" r:id="rId6"/>
    <p:sldId id="261" r:id="rId7"/>
    <p:sldId id="262" r:id="rId8"/>
    <p:sldId id="275" r:id="rId9"/>
    <p:sldId id="263" r:id="rId10"/>
    <p:sldId id="276" r:id="rId11"/>
    <p:sldId id="264" r:id="rId12"/>
    <p:sldId id="265" r:id="rId13"/>
    <p:sldId id="277" r:id="rId14"/>
    <p:sldId id="266" r:id="rId15"/>
    <p:sldId id="267" r:id="rId16"/>
    <p:sldId id="278" r:id="rId17"/>
    <p:sldId id="279" r:id="rId18"/>
    <p:sldId id="280" r:id="rId19"/>
    <p:sldId id="281" r:id="rId20"/>
    <p:sldId id="268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17781" y="3563724"/>
            <a:ext cx="43924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январь-август 2015 г.</a:t>
            </a:r>
            <a:endParaRPr lang="ru-RU" sz="28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0B2245-8DBE-4A1B-9869-5FD4D7079A31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3837" y="188640"/>
            <a:ext cx="8696325" cy="1008063"/>
          </a:xfrm>
        </p:spPr>
        <p:txBody>
          <a:bodyPr>
            <a:noAutofit/>
          </a:bodyPr>
          <a:lstStyle/>
          <a:p>
            <a:r>
              <a:rPr lang="ru-RU" sz="1800" b="1" spc="150" dirty="0" smtClean="0">
                <a:solidFill>
                  <a:schemeClr val="accent5"/>
                </a:solidFill>
              </a:rPr>
              <a:t>Тамбовский государственный музыкально-педагогический институт </a:t>
            </a:r>
            <a:br>
              <a:rPr lang="ru-RU" sz="1800" b="1" spc="150" dirty="0" smtClean="0">
                <a:solidFill>
                  <a:schemeClr val="accent5"/>
                </a:solidFill>
              </a:rPr>
            </a:br>
            <a:r>
              <a:rPr lang="ru-RU" sz="1800" b="1" spc="150" dirty="0" smtClean="0">
                <a:solidFill>
                  <a:schemeClr val="accent5"/>
                </a:solidFill>
              </a:rPr>
              <a:t>им. С. В. Рахманинова</a:t>
            </a:r>
            <a:r>
              <a:rPr lang="en-US" sz="1800" b="1" spc="150" dirty="0" smtClean="0">
                <a:solidFill>
                  <a:schemeClr val="accent5"/>
                </a:solidFill>
              </a:rPr>
              <a:t/>
            </a:r>
            <a:br>
              <a:rPr lang="en-US" sz="1800" b="1" spc="150" dirty="0" smtClean="0">
                <a:solidFill>
                  <a:schemeClr val="accent5"/>
                </a:solidFill>
              </a:rPr>
            </a:br>
            <a:r>
              <a:rPr lang="ru-RU" sz="800" spc="150" dirty="0" smtClean="0">
                <a:solidFill>
                  <a:schemeClr val="accent5"/>
                </a:solidFill>
              </a:rPr>
              <a:t/>
            </a:r>
            <a:br>
              <a:rPr lang="ru-RU" sz="800" spc="150" dirty="0" smtClean="0">
                <a:solidFill>
                  <a:schemeClr val="accent5"/>
                </a:solidFill>
              </a:rPr>
            </a:br>
            <a:r>
              <a:rPr lang="ru-RU" sz="1800" b="1" dirty="0" smtClean="0">
                <a:solidFill>
                  <a:schemeClr val="accent5"/>
                </a:solidFill>
              </a:rPr>
              <a:t>Библиотека</a:t>
            </a:r>
            <a:endParaRPr lang="ru-RU" sz="18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2564904"/>
            <a:ext cx="7920037" cy="1584176"/>
          </a:xfrm>
        </p:spPr>
        <p:txBody>
          <a:bodyPr>
            <a:normAutofit lnSpcReduction="10000"/>
          </a:bodyPr>
          <a:lstStyle/>
          <a:p>
            <a:r>
              <a:rPr lang="ru-RU" sz="6200" dirty="0" smtClean="0">
                <a:solidFill>
                  <a:schemeClr val="tx2">
                    <a:lumMod val="90000"/>
                  </a:schemeClr>
                </a:solidFill>
              </a:rPr>
              <a:t>Новые поступления</a:t>
            </a:r>
          </a:p>
          <a:p>
            <a:pPr algn="ctr"/>
            <a:r>
              <a:rPr lang="ru-RU" sz="36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Нотные издания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65313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январь-август 2015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" y="2403677"/>
            <a:ext cx="1726415" cy="196522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63933"/>
              </p:ext>
            </p:extLst>
          </p:nvPr>
        </p:nvGraphicFramePr>
        <p:xfrm>
          <a:off x="1619672" y="692696"/>
          <a:ext cx="7313984" cy="145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159"/>
                <a:gridCol w="6191825"/>
              </a:tblGrid>
              <a:tr h="1454037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85.943.4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П29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Петербургская Пушкиниана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романсы на стихи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 С. Пушкина : для голоса и фортепиано / сост.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Н.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Поддубный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[2014]. - 36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22115"/>
              </p:ext>
            </p:extLst>
          </p:nvPr>
        </p:nvGraphicFramePr>
        <p:xfrm>
          <a:off x="1619672" y="2564904"/>
          <a:ext cx="7313984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15"/>
                <a:gridCol w="6138969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П30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Петров А. П.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Песни 1950-60-х годов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 голоса и фортепиано /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 П. Петров. - Санкт-Петербург : Композитор, 2013. - 124 с.,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л.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портр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(Собрание сочинений ; т. XVII)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586751"/>
            <a:ext cx="1732053" cy="20427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61951"/>
              </p:ext>
            </p:extLst>
          </p:nvPr>
        </p:nvGraphicFramePr>
        <p:xfrm>
          <a:off x="1691680" y="4725144"/>
          <a:ext cx="7141813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98968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85.943.4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П30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Петров А. П.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Песни 1970-80-х годов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 голоса и фортепиано /                        А. П. Петров. - Санкт-Петербург : Композитор, 2014. - 124 с.,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л.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портр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(Собрание сочинений ; т. XVIII)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211"/>
            <a:ext cx="1732053" cy="196936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516832" y="11354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Произведения для сольного пения</a:t>
            </a:r>
            <a:endParaRPr lang="ru-RU" b="1" i="1" dirty="0">
              <a:solidFill>
                <a:schemeClr val="accent5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10737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691681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Произведения для сольного пения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29811"/>
              </p:ext>
            </p:extLst>
          </p:nvPr>
        </p:nvGraphicFramePr>
        <p:xfrm>
          <a:off x="1619672" y="548680"/>
          <a:ext cx="743306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99"/>
                <a:gridCol w="6478469"/>
              </a:tblGrid>
              <a:tr h="1667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85.943.4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Р62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Рождество Христово в песенной традиции православных народов. Россия. Новые песни Рождества 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 голоса или ансамбля с фортепиано и хора a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capella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Кн. 1 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муз. Ирины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Болдышевой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Детско-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юнош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хор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прп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Иоанна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Дамаскина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собора Владимирской иконы Божией Матери Санкт-Петербурга. - Санкт-Петербург : Композитор, 2010. - 75 с. : ил. - (Библиотека Церковно-певческой школы во имя преподобного Иоанна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Дамаскина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соборе Владимирской иконы Божией Матери.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Внебогослужебная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коллекция)</a:t>
                      </a:r>
                    </a:p>
                    <a:p>
                      <a:pPr algn="just"/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5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1691681" cy="193712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80673"/>
              </p:ext>
            </p:extLst>
          </p:nvPr>
        </p:nvGraphicFramePr>
        <p:xfrm>
          <a:off x="1691681" y="2852936"/>
          <a:ext cx="7272807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738"/>
                <a:gridCol w="6319069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85.943.4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Р69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Романсы и дуэты русских композиторов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 голоса (двух голосов) и фортепиано. - Санкт-Петербург : Композитор, [2014]. - 56 с. - (Золотой репертуар вокалиста)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5144"/>
            <a:ext cx="1691680" cy="204745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57708"/>
              </p:ext>
            </p:extLst>
          </p:nvPr>
        </p:nvGraphicFramePr>
        <p:xfrm>
          <a:off x="1619672" y="4869160"/>
          <a:ext cx="7384766" cy="15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376654"/>
              </a:tblGrid>
              <a:tr h="152971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85.943.1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С48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Слонимский С. М.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Романсы на стихи М. Лермонтова, Г. Державина, Надиры,               А.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Джами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А. Куприна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Сергей Слонимский. - Санкт-Петербург : Композитор, 2002. - 83, [1]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1141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1656184" cy="203262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64770" y="1166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Произведения для сольного </a:t>
            </a:r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пения</a:t>
            </a:r>
            <a:endParaRPr lang="ru-RU" sz="1600" b="1" i="1" u="sng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29383"/>
              </p:ext>
            </p:extLst>
          </p:nvPr>
        </p:nvGraphicFramePr>
        <p:xfrm>
          <a:off x="1475657" y="596913"/>
          <a:ext cx="7404586" cy="146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6396475"/>
              </a:tblGrid>
              <a:tr h="146393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85.943.4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Т19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Таривердиев М. Л.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Музыкальная поэзия : 12 вокальных циклов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 голоса и фортепиано /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Микаэл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Таривердиев. - Санкт-Петербург : Композитор, 2002. - 246, [2]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27991"/>
              </p:ext>
            </p:extLst>
          </p:nvPr>
        </p:nvGraphicFramePr>
        <p:xfrm>
          <a:off x="1601477" y="2348880"/>
          <a:ext cx="728011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299"/>
                <a:gridCol w="6325818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85.943.4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Ш37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Шевчук Ю.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Песни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[для голоса и фортепиано (гитары)] / Ю. Шевчук ; нотное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воспр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аудиозаписи, набор и корректура выполнены Сергеем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Патраманским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2004. - 100, [4] с. - (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rock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дизайн сер. Кирилла Миллера ;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продюсер и ред. проекта Валерий Бровко)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1656184" cy="214459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63651"/>
              </p:ext>
            </p:extLst>
          </p:nvPr>
        </p:nvGraphicFramePr>
        <p:xfrm>
          <a:off x="1612363" y="4717320"/>
          <a:ext cx="7269231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414"/>
                <a:gridCol w="6325817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85.951.1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П80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Прокофьев С. С.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Евгений Онегин (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Ларинский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бал)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фрагменты из музыки к одноименному спектаклю : для симфонического оркестра :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ор. 71 / Сергей Прокофьев ; сост. и ред. Г. Рождественского. - Санкт-Петербург : Композитор, 2014. - 24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612363" cy="201884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3" name="TextBox 12"/>
          <p:cNvSpPr txBox="1"/>
          <p:nvPr/>
        </p:nvSpPr>
        <p:spPr>
          <a:xfrm>
            <a:off x="1456386" y="419683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Произведения для 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оркестра</a:t>
            </a:r>
            <a:endParaRPr lang="ru-RU" sz="1600" b="1" u="sng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75220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46" y="513050"/>
            <a:ext cx="1556611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115616" y="2397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Произведения для оркестра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83494"/>
              </p:ext>
            </p:extLst>
          </p:nvPr>
        </p:nvGraphicFramePr>
        <p:xfrm>
          <a:off x="1547665" y="548679"/>
          <a:ext cx="31736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027"/>
                <a:gridCol w="2374623"/>
              </a:tblGrid>
              <a:tr h="2189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Р13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Равель М.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Вальс : хореографическая поэма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 симфонического оркестра / Морис Равель. - Партитура. - Санкт-Петербург : Композитор, [2014]. - 134 с. - (Симфоническая классика)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37715"/>
              </p:ext>
            </p:extLst>
          </p:nvPr>
        </p:nvGraphicFramePr>
        <p:xfrm>
          <a:off x="6012160" y="541719"/>
          <a:ext cx="31318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811"/>
                <a:gridCol w="2237029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С48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Слонимский С. М.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Сюита из балета "Волшебный орех" по "Сказке о крепком орехе" Э. Т. А. Гофмана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большого симфонического оркестра / Сергей Слонимский. - Партитура. - Санкт-Петербург : Композитор, 2013. - 93, [1]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052"/>
            <a:ext cx="1691680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709"/>
            <a:ext cx="1619671" cy="227839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45633"/>
              </p:ext>
            </p:extLst>
          </p:nvPr>
        </p:nvGraphicFramePr>
        <p:xfrm>
          <a:off x="1475656" y="3606206"/>
          <a:ext cx="324036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593"/>
                <a:gridCol w="2433767"/>
              </a:tblGrid>
              <a:tr h="2328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Х29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Хачатурян А. И.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Сюита из музыки к драме М.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Лермонтова "Маскарад"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вторая редакция : для большого симфонического оркестра / Арам Хачатурян. - Партитура. - Санкт-Петербург : Композитор, 2014. - 120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46" y="3590317"/>
            <a:ext cx="1556611" cy="224179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2701"/>
              </p:ext>
            </p:extLst>
          </p:nvPr>
        </p:nvGraphicFramePr>
        <p:xfrm>
          <a:off x="6084168" y="3590317"/>
          <a:ext cx="305983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267744"/>
              </a:tblGrid>
              <a:tr h="2328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Ч-15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Чайковский П. И.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Времена года :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двенадцать характеристических пьес : [для струнного оркестра] / П. И. Чайковский ;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Григория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Корчмара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Партитура. - Санкт-Петербург : Композитор, 2013. -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 [2]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6173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2348880"/>
            <a:ext cx="1662498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76744"/>
              </p:ext>
            </p:extLst>
          </p:nvPr>
        </p:nvGraphicFramePr>
        <p:xfrm>
          <a:off x="1547664" y="620688"/>
          <a:ext cx="734039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332287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85.952.63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Б30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Бах И. С.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Транскрипции для одной, двух и трех гитар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Иоганн Себастьян Бах ;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транскр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Владимира Кузнецова. - Санкт-Петербург : Композитор, [2014]. - 60 с. - (Золотой репертуар гитариста)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7062"/>
              </p:ext>
            </p:extLst>
          </p:nvPr>
        </p:nvGraphicFramePr>
        <p:xfrm>
          <a:off x="1547664" y="2654914"/>
          <a:ext cx="7344816" cy="154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6336705"/>
              </a:tblGrid>
              <a:tr h="154817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85.952.63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Б30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Бах И. С.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Шутка.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Сицилиана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трио гитар / И. С. Бах ;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перелож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С. Ильина. - Санкт-Петербург : Композитор, 2014. - 7 с. - (Новая гитарная библиотека)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1671152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52765"/>
              </p:ext>
            </p:extLst>
          </p:nvPr>
        </p:nvGraphicFramePr>
        <p:xfrm>
          <a:off x="1547664" y="4653136"/>
          <a:ext cx="7344816" cy="189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336704"/>
              </a:tblGrid>
              <a:tr h="189919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85.952.45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О-80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простого к сложному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ансамбли баянистов и аккордеонистов : учебное пособие для детских музыкальных школ, детских школ искусств и учреждений дополнительного образования.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Гос. С.-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Петерб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дет.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искусств им.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 С.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Бортнянского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ред., сост. и авт.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перелож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Е. Тихонова. - Санкт-Петербург : Композитор, 2012. -                 23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2618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Произведения для инструментального ансамбля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125151"/>
            <a:ext cx="1662498" cy="20550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3633864942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8" y="2362267"/>
            <a:ext cx="1780667" cy="201570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9632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Клавишные инструменты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Фортепиано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02838"/>
              </p:ext>
            </p:extLst>
          </p:nvPr>
        </p:nvGraphicFramePr>
        <p:xfrm>
          <a:off x="1802093" y="696007"/>
          <a:ext cx="70686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707"/>
                <a:gridCol w="6098909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В37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Вершинин А. В.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1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фортепиано / А. В. Вершинин ;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муз.-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пед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ин-т им. С. В. Рахманинова. - Тамбов : ТГМПИ им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                       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 В. Рахманинова, 2014. - 27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всего:5 - ХР(5)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97642"/>
              </p:ext>
            </p:extLst>
          </p:nvPr>
        </p:nvGraphicFramePr>
        <p:xfrm>
          <a:off x="1763688" y="2492896"/>
          <a:ext cx="7200800" cy="1570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945"/>
                <a:gridCol w="6177855"/>
              </a:tblGrid>
              <a:tr h="157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К14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Казановский Е. Ф.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30 джазовых пьес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фортепиано в 2 и 4 руки :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     с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аудиоприложением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на CD / Евгений Казановский. - Санкт-Петербург : Композитор, 2013. - 66, [2] с. - (Репертуар детской музыкальной школы и музыкального училища)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509120"/>
            <a:ext cx="1780666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03744"/>
              </p:ext>
            </p:extLst>
          </p:nvPr>
        </p:nvGraphicFramePr>
        <p:xfrm>
          <a:off x="1763688" y="4653136"/>
          <a:ext cx="7092957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08484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К17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Калинников В. С.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Пьесы для фортепиано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Василий Калинников. - Санкт-Петербург : Композитор, 2013. - 46 с. - (Золотой репертуар пианиста)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765291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408960007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67"/>
            <a:ext cx="1766938" cy="201570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9632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Клавишные инструменты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Фортепиано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25666"/>
              </p:ext>
            </p:extLst>
          </p:nvPr>
        </p:nvGraphicFramePr>
        <p:xfrm>
          <a:off x="1547664" y="742546"/>
          <a:ext cx="732304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611"/>
                <a:gridCol w="6318434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М89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Музыкальные жемчужинки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для фортепиано.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2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Пьесы и ансамбли : средние классы детских музыкальных школ и школ искусств / сост. Наталья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Шелухина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[2014]. - 95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10680"/>
              </p:ext>
            </p:extLst>
          </p:nvPr>
        </p:nvGraphicFramePr>
        <p:xfrm>
          <a:off x="1547664" y="2686042"/>
          <a:ext cx="741682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633"/>
                <a:gridCol w="6363191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М89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Музыкальные жемчужинки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для фортепиано.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4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Пьесы и ансамбли : старшие классы детских музыкальных школ и школ искусств / сост. Наталья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Шелухина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2008. - 143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1766939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8615"/>
              </p:ext>
            </p:extLst>
          </p:nvPr>
        </p:nvGraphicFramePr>
        <p:xfrm>
          <a:off x="1690697" y="4819768"/>
          <a:ext cx="7230279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9417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М89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Музыкальные жемчужинки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для фортепиано.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5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Полифония. Крупная форма : старшие классы детских музыкальных школ и школ искусств / сост. Наталья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Шелухина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[2014]. - 144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1766938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243682446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67"/>
            <a:ext cx="1634337" cy="201570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9632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Клавишные инструменты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Аккордеон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69114"/>
              </p:ext>
            </p:extLst>
          </p:nvPr>
        </p:nvGraphicFramePr>
        <p:xfrm>
          <a:off x="1491406" y="602133"/>
          <a:ext cx="7315883" cy="136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942"/>
                <a:gridCol w="6386941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В41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Вивальди А.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[для аккордеона] : старшие классы детской музыкальной школы / Антонио Вивальди ; </a:t>
                      </a: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перелож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Е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Муравьёвой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2013.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19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54608"/>
              </p:ext>
            </p:extLst>
          </p:nvPr>
        </p:nvGraphicFramePr>
        <p:xfrm>
          <a:off x="1547664" y="2686042"/>
          <a:ext cx="741682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0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А56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Альбов С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Joe Pass.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Секреты сольной игры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/ Сергей Альбов ; под ред. Екатерины Мыльниковой. - Санкт-Петербург : Композитор, 2013. - 104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1634337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37708"/>
              </p:ext>
            </p:extLst>
          </p:nvPr>
        </p:nvGraphicFramePr>
        <p:xfrm>
          <a:off x="1484577" y="4653136"/>
          <a:ext cx="6039751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83"/>
                <a:gridCol w="5112568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Б88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Бровко В. Л.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Я хочу играть блюз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/ Валерий Бровко. - Санкт-Петербург : Композитор, 2014. - 69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634337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9" y="4536057"/>
            <a:ext cx="1691680" cy="21224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484577" y="203910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Щипковые инструменты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Гитара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65300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67"/>
            <a:ext cx="1629098" cy="201570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6521" y="1446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Щипковые инструменты</a:t>
            </a:r>
          </a:p>
          <a:p>
            <a:pPr algn="ctr"/>
            <a:r>
              <a:rPr lang="ru-RU" b="1" i="1" dirty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Гитара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59039"/>
              </p:ext>
            </p:extLst>
          </p:nvPr>
        </p:nvGraphicFramePr>
        <p:xfrm>
          <a:off x="1547664" y="742546"/>
          <a:ext cx="732304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386941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К30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Каурина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Г. М.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Шаг за шагом. Легкие мелодии и ансамбли для начинающих гитаристов.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Галина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Каурина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[2014]. - 24 с. - (Гитара)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33656"/>
              </p:ext>
            </p:extLst>
          </p:nvPr>
        </p:nvGraphicFramePr>
        <p:xfrm>
          <a:off x="1547664" y="2686042"/>
          <a:ext cx="741682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0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К30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Каурина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Г. М.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Шаг за шагом. Легкие мелодии и ансамбли для начинающих гитаристов.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2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Изучение позиций / Галина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Каурина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[2014]. - 23 с. - (Гитара)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1629098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30090"/>
              </p:ext>
            </p:extLst>
          </p:nvPr>
        </p:nvGraphicFramePr>
        <p:xfrm>
          <a:off x="1475656" y="4725144"/>
          <a:ext cx="7445320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6437209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К65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Концертные пьесы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шестиструнной гитары / ред.-сост. Виктор Иванович Ильин. - Санкт-Петербург : Композитор, [2014]. - 67 с. - (Репертуар музыкальных училищ и консерваторий)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629098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67792181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67"/>
            <a:ext cx="1619672" cy="207484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76669"/>
              </p:ext>
            </p:extLst>
          </p:nvPr>
        </p:nvGraphicFramePr>
        <p:xfrm>
          <a:off x="1592655" y="613806"/>
          <a:ext cx="5931673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297"/>
                <a:gridCol w="4938376"/>
              </a:tblGrid>
              <a:tr h="1544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Л38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Легкие пьесы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шестиструнной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гитары /                   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С.-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Петерб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дет. муз.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шк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им. В. В. Андреева ; сост. Галина Николаевна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Гарнишевская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2014.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1. - 34 с.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2. - 42 с. 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78076"/>
              </p:ext>
            </p:extLst>
          </p:nvPr>
        </p:nvGraphicFramePr>
        <p:xfrm>
          <a:off x="1472270" y="2668169"/>
          <a:ext cx="741682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408712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П27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Пермяков И. Ю.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Избранные этюды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шестиструнной гитары : учебное пособие для детских музыкальных школ и училищ / Илья Пермяков. - Санкт-Петербург : Композитор, [2014]. - 74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1619672" cy="208823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15833"/>
              </p:ext>
            </p:extLst>
          </p:nvPr>
        </p:nvGraphicFramePr>
        <p:xfrm>
          <a:off x="1466321" y="4855772"/>
          <a:ext cx="7551919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/>
                <a:gridCol w="6462464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Ю54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Юному гитаристу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хрестоматия для начинающих / ред.-сост.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И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Ю. Пермяков. - Санкт-Петербург : Композитор, 2014.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[2]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619672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9807"/>
            <a:ext cx="1619672" cy="196577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455435" y="34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Щипковые инструменты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Гитара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1632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" y="3604727"/>
            <a:ext cx="2088232" cy="244827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256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Собрания сочинений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19059"/>
              </p:ext>
            </p:extLst>
          </p:nvPr>
        </p:nvGraphicFramePr>
        <p:xfrm>
          <a:off x="1979712" y="836712"/>
          <a:ext cx="691276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625"/>
                <a:gridCol w="6060144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85.9я44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Ш77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Шнитке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 Г. </a:t>
                      </a:r>
                    </a:p>
                    <a:p>
                      <a:pPr algn="just"/>
                      <a:r>
                        <a:rPr lang="ru-RU" sz="15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Concerto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grosso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1 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для двух скрипок (или флейты и гобоя), клавесина, фортепиано и струнного оркестра / Альфред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Шнитке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проект изд., общ. ред. и предисл. Александра Ивашкина ; том подготовлен Алексеем Вульфсоном и Еленой Исаенко ; ред. англ. пер.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Гэвин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Диксон. - Партитура. - Санкт-Петербург : Композитор, 2013. - 97, [2] с. - (Собрание сочинений : по материалам архива композитора. Серия III : Сочинения для солирующих инструментов с оркестром и с инструментальным ансамблем ; т. 20)</a:t>
                      </a:r>
                    </a:p>
                    <a:p>
                      <a:pPr algn="just"/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ХР(1)</a:t>
                      </a:r>
                      <a:endParaRPr lang="ru-RU" sz="1500" b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66547"/>
              </p:ext>
            </p:extLst>
          </p:nvPr>
        </p:nvGraphicFramePr>
        <p:xfrm>
          <a:off x="1992796" y="3654219"/>
          <a:ext cx="6904823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20"/>
                <a:gridCol w="5981803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85.9я44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Ш77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Шнитке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 Г. </a:t>
                      </a:r>
                    </a:p>
                    <a:p>
                      <a:pPr algn="just"/>
                      <a:r>
                        <a:rPr lang="ru-RU" sz="15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Concerto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grosso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3 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для двух скрипок и камерного оркестра / Альфред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Шнитке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проект изд., общ. ред. и предисл. Александра Ивашкина ; том подготовлен Алексеем Вульфсоном ; ред. англ. пер.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Гэвин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Диксон. - Партитура. - Санкт-Петербург : Композитор, 2014. - 78, [2] с. - (Собрание сочинений : по материалам архива композитора. Серия III : Сочинения для солирующих инструментов с оркестром и с инструментальным ансамблем ; т. 22)</a:t>
                      </a:r>
                    </a:p>
                    <a:p>
                      <a:pPr algn="just"/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ХР(1)</a:t>
                      </a:r>
                      <a:endParaRPr lang="ru-RU" sz="1500" b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" y="764703"/>
            <a:ext cx="2088232" cy="244827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721321708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5024"/>
            <a:ext cx="2307788" cy="280831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1727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Мессы. Реквиемы. Духовные кантаты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27491"/>
              </p:ext>
            </p:extLst>
          </p:nvPr>
        </p:nvGraphicFramePr>
        <p:xfrm>
          <a:off x="2123728" y="836712"/>
          <a:ext cx="6768752" cy="165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5616625"/>
              </a:tblGrid>
              <a:tr h="16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85.969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Т47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Тищенко Б. И.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Реквием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сопрано, тенора и большого симфонического оркестра : ор. 35 / Борис Тищенко ; стихи Анны Ахматовой. - Клавир. - Санкт-Петербург : Композитор, 2009. - 105, [3]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56980"/>
              </p:ext>
            </p:extLst>
          </p:nvPr>
        </p:nvGraphicFramePr>
        <p:xfrm>
          <a:off x="2140061" y="3674301"/>
          <a:ext cx="6738153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572"/>
                <a:gridCol w="5632581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85.98я7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М79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Морено С. В.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Музыка. 1 класс </a:t>
                      </a:r>
                      <a:r>
                        <a:rPr lang="ru-RU" sz="1600" b="0" i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нотная хрестоматия для учителей общеобразовательной школы / С. В. Морено, А. О. Морено,   С. В. Агафонова. - Санкт-Петербург : Композитор, 2004. -           135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249511" cy="273739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1" name="TextBox 10"/>
          <p:cNvSpPr txBox="1"/>
          <p:nvPr/>
        </p:nvSpPr>
        <p:spPr>
          <a:xfrm>
            <a:off x="1506623" y="272169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Детская музыка</a:t>
            </a:r>
          </a:p>
          <a:p>
            <a:pPr algn="ctr"/>
            <a:r>
              <a:rPr lang="ru-RU" b="1" i="1" dirty="0">
                <a:solidFill>
                  <a:schemeClr val="accent5"/>
                </a:solidFill>
                <a:latin typeface="Arial Narrow"/>
                <a:ea typeface="Times New Roman"/>
                <a:cs typeface="Times New Roman CYR"/>
              </a:rPr>
              <a:t>Нотные учебные пособия</a:t>
            </a:r>
            <a:endParaRPr lang="ru-RU" dirty="0">
              <a:solidFill>
                <a:schemeClr val="accent5"/>
              </a:solidFill>
              <a:ea typeface="Times New Roman"/>
            </a:endParaRPr>
          </a:p>
          <a:p>
            <a:pPr algn="ctr"/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171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1048"/>
            <a:ext cx="1872648" cy="25202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97312"/>
              </p:ext>
            </p:extLst>
          </p:nvPr>
        </p:nvGraphicFramePr>
        <p:xfrm>
          <a:off x="1763688" y="910410"/>
          <a:ext cx="554461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192"/>
                <a:gridCol w="4701424"/>
              </a:tblGrid>
              <a:tr h="1544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П47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Пойте с нами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песни для детей младшего, среднего и старшего возраста : для голоса в сопровождении фортепиано : учебное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пособие /                                           сост.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В. Никольская. - Санкт-Петербург : Композитор, 2013. 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3. - 84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4. - 89 с.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09601"/>
              </p:ext>
            </p:extLst>
          </p:nvPr>
        </p:nvGraphicFramePr>
        <p:xfrm>
          <a:off x="1691681" y="4157594"/>
          <a:ext cx="561662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4752529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П47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Пойте с нами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песни для детей младшего, среднего и старшего возраста : для голоса (хора) и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фортепиано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 Н. В. Никольская. - Санкт-Петербург : Композитор, 2013. 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5.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 - 80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6. - 42 с.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02"/>
            <a:ext cx="1872647" cy="249116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649802"/>
            <a:ext cx="1860688" cy="249116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942273" y="34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Детская музыка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/>
                <a:ea typeface="Times New Roman"/>
                <a:cs typeface="Times New Roman CYR"/>
              </a:rPr>
              <a:t>Вокальные произведения</a:t>
            </a:r>
            <a:endParaRPr lang="ru-RU" dirty="0">
              <a:solidFill>
                <a:schemeClr val="accent5"/>
              </a:solidFill>
              <a:ea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61048"/>
            <a:ext cx="1860688" cy="25202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941348088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2195736" cy="280831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1727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Детская музыка</a:t>
            </a:r>
          </a:p>
          <a:p>
            <a:pPr algn="ctr"/>
            <a:r>
              <a:rPr lang="ru-RU" b="1" i="1" dirty="0">
                <a:solidFill>
                  <a:schemeClr val="accent5"/>
                </a:solidFill>
                <a:latin typeface="Arial Narrow"/>
                <a:ea typeface="Times New Roman"/>
                <a:cs typeface="Times New Roman CYR"/>
              </a:rPr>
              <a:t>Вокальные произведения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1211"/>
              </p:ext>
            </p:extLst>
          </p:nvPr>
        </p:nvGraphicFramePr>
        <p:xfrm>
          <a:off x="2195736" y="1268760"/>
          <a:ext cx="6552728" cy="165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89"/>
                <a:gridCol w="5582539"/>
              </a:tblGrid>
              <a:tr h="16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85.984.0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Р62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Рождество и Новый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песни для голоса и фортепиано : с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аудиоприложением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на CD / сост. и авт.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аранж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Галина Мамон. - Санкт-Петербург : Композитор, 2009. - 105, [2]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62766"/>
              </p:ext>
            </p:extLst>
          </p:nvPr>
        </p:nvGraphicFramePr>
        <p:xfrm>
          <a:off x="2163079" y="3861048"/>
          <a:ext cx="668041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098"/>
                <a:gridCol w="5584313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85.984.1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Я95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Ячменёв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А. А.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Новогодние сказки для маленьких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Новогоднее приключение медвежонка Пуговки. Чудеса в детском уголке : посвящается Екатерине Тихоновой : учебное пособие для детских садов / Александр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Ячменёв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Наталья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Ячменёва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2012. - 41, [2]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195736" cy="273739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93551615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1979712" cy="25202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73574"/>
              </p:ext>
            </p:extLst>
          </p:nvPr>
        </p:nvGraphicFramePr>
        <p:xfrm>
          <a:off x="1835696" y="1041944"/>
          <a:ext cx="700809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071994"/>
              </a:tblGrid>
              <a:tr h="1544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85.987.6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К20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Каплунова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И. М.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Ах, карнавал!. Праздники в детском саду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пособие для музыкальных руководителей детских дошкольных учреждений.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И. М.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Каплунова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И. А.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Новоскольцева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[2007]. - 77, [1] с. - (Ладушки)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45951"/>
              </p:ext>
            </p:extLst>
          </p:nvPr>
        </p:nvGraphicFramePr>
        <p:xfrm>
          <a:off x="1912911" y="3861048"/>
          <a:ext cx="5323386" cy="238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721"/>
                <a:gridCol w="4400665"/>
              </a:tblGrid>
              <a:tr h="2383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85.987.6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К20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Каплунова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И. М.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Карнавал сказок. Праздники в детском саду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пособие для музыкальных руководителей детских дошкольных учреждений. / Ирина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Каплунова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Ирина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Новоскольцева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Санкт-Петербург : Композитор, 2007. - (Ладушки)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1. - 116, [4]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2. - 73, [3]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02"/>
            <a:ext cx="1979712" cy="249116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455435" y="9768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</a:rPr>
              <a:t>Музыкально-сценические </a:t>
            </a:r>
            <a:r>
              <a:rPr lang="ru-RU" sz="1600" b="1" i="1" dirty="0">
                <a:solidFill>
                  <a:schemeClr val="accent5"/>
                </a:solidFill>
                <a:latin typeface="Arial Narrow" pitchFamily="34" charset="0"/>
              </a:rPr>
              <a:t>произведения. </a:t>
            </a:r>
            <a:endParaRPr lang="ru-RU" sz="1600" b="1" i="1" dirty="0" smtClean="0">
              <a:solidFill>
                <a:schemeClr val="accent5"/>
              </a:solidFill>
              <a:latin typeface="Arial Narrow" pitchFamily="34" charset="0"/>
            </a:endParaRPr>
          </a:p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</a:rPr>
              <a:t>Музыка </a:t>
            </a:r>
            <a:r>
              <a:rPr lang="ru-RU" sz="1600" b="1" i="1" dirty="0">
                <a:solidFill>
                  <a:schemeClr val="accent5"/>
                </a:solidFill>
                <a:latin typeface="Arial Narrow" pitchFamily="34" charset="0"/>
              </a:rPr>
              <a:t>к детским постановкам, играм и развлечениям</a:t>
            </a:r>
            <a:endParaRPr lang="ru-RU" sz="1600" dirty="0">
              <a:solidFill>
                <a:schemeClr val="accent5"/>
              </a:solidFill>
              <a:latin typeface="Arial Narrow" pitchFamily="34" charset="0"/>
              <a:ea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861048"/>
            <a:ext cx="1933398" cy="25202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3949506021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" y="4727249"/>
            <a:ext cx="1763688" cy="202746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2535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Вокальные произведения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Песенники</a:t>
            </a:r>
            <a:endParaRPr lang="ru-RU" b="1" i="1" dirty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44844"/>
              </p:ext>
            </p:extLst>
          </p:nvPr>
        </p:nvGraphicFramePr>
        <p:xfrm>
          <a:off x="1753580" y="657570"/>
          <a:ext cx="7200800" cy="159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0"/>
                <a:gridCol w="6013040"/>
              </a:tblGrid>
              <a:tr h="15986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85.94я438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Р64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Розенбаум А. Я.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жить и помнить. Время петь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для голоса в сопровождении гитары / Александр Розенбаум ; расшифровка       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Моделя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2013. - 48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15722"/>
              </p:ext>
            </p:extLst>
          </p:nvPr>
        </p:nvGraphicFramePr>
        <p:xfrm>
          <a:off x="1691680" y="4727249"/>
          <a:ext cx="7200800" cy="134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516"/>
                <a:gridCol w="6002284"/>
              </a:tblGrid>
              <a:tr h="134946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85.94я491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П28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Песни о Великой войне и Великой победе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для голоса в сопровождении фортепиано (гитары). - Санкт-Петербург : Композитор, [2014]. - 147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" y="2442105"/>
            <a:ext cx="1763688" cy="20657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58436"/>
              </p:ext>
            </p:extLst>
          </p:nvPr>
        </p:nvGraphicFramePr>
        <p:xfrm>
          <a:off x="1755304" y="2564904"/>
          <a:ext cx="712879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690"/>
                <a:gridCol w="5898102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85.94я491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И11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только потому мы победили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песни о Великой войне и Великой Победе : для голоса в сопровождении гитары. - Санкт-Петербург : Композитор, 2010. - 155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75656" y="207277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Тематические сборники</a:t>
            </a:r>
            <a:endParaRPr lang="ru-RU" b="1" i="1" dirty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" y="144314"/>
            <a:ext cx="1763688" cy="208823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4138469335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96588"/>
            <a:ext cx="1728192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331640" y="1409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Хоровые произведения</a:t>
            </a:r>
            <a:endParaRPr lang="ru-RU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79761"/>
              </p:ext>
            </p:extLst>
          </p:nvPr>
        </p:nvGraphicFramePr>
        <p:xfrm>
          <a:off x="1619672" y="681130"/>
          <a:ext cx="3024336" cy="187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304256"/>
              </a:tblGrid>
              <a:tr h="18716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А87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Архангельский А. А.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Хоровые концерты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Александр Архангельский ;                  ред.-сост. Е.Д.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Светозарова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2014. - 156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36251"/>
              </p:ext>
            </p:extLst>
          </p:nvPr>
        </p:nvGraphicFramePr>
        <p:xfrm>
          <a:off x="6228184" y="712979"/>
          <a:ext cx="291581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45"/>
                <a:gridCol w="2168171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85.941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М18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Малевич М. О.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Свеча Рождества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песнопения для детского хора /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Малевич. - Санкт-Петербург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Композитор, 2013. -               26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4729"/>
            <a:ext cx="1763690" cy="232820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8805"/>
            <a:ext cx="1835697" cy="232820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20408"/>
              </p:ext>
            </p:extLst>
          </p:nvPr>
        </p:nvGraphicFramePr>
        <p:xfrm>
          <a:off x="1691680" y="3528804"/>
          <a:ext cx="3168352" cy="232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48272"/>
              </a:tblGrid>
              <a:tr h="23282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О-21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Обольская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 М.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Христос Воскресе!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цикл пасхальных песнопений для детского хора / Наталия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Обольская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[2014]. - 14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3212976"/>
            <a:ext cx="1224136" cy="16491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1178"/>
              </p:ext>
            </p:extLst>
          </p:nvPr>
        </p:nvGraphicFramePr>
        <p:xfrm>
          <a:off x="6012161" y="3322882"/>
          <a:ext cx="3131638" cy="305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860"/>
                <a:gridCol w="2459778"/>
              </a:tblGrid>
              <a:tr h="305844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85.941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М18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Популярная зарубежная музыка для детского хора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учебное пособие для детской музыкальной школы. / сост.                        И. В.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Роганова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                             О. В.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Рыкалина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                   Л. В. Васильева. - Санкт-Петербург : Композитор, 2013. - (В помощь хормейстеру) </a:t>
                      </a:r>
                    </a:p>
                    <a:p>
                      <a:pPr algn="just"/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1. - 56 с.</a:t>
                      </a:r>
                    </a:p>
                    <a:p>
                      <a:pPr algn="just"/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2. - 58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69" y="5027031"/>
            <a:ext cx="1148470" cy="16491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353840140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1691680" cy="194421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74266"/>
              </p:ext>
            </p:extLst>
          </p:nvPr>
        </p:nvGraphicFramePr>
        <p:xfrm>
          <a:off x="1547664" y="620688"/>
          <a:ext cx="7433296" cy="140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83"/>
                <a:gridCol w="6408713"/>
              </a:tblGrid>
              <a:tr h="14002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Р62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Рождество и Новый год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учебное пособие для младшего и среднего хоров детской музыкальной школы / ред.-сост.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 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Роганова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            О. 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Рыкалина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2013. - 36 с. -                  (В помощь хормейстеру)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49707"/>
              </p:ext>
            </p:extLst>
          </p:nvPr>
        </p:nvGraphicFramePr>
        <p:xfrm>
          <a:off x="1567946" y="2492896"/>
          <a:ext cx="7349714" cy="135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30"/>
                <a:gridCol w="6361884"/>
              </a:tblGrid>
              <a:tr h="13538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Х80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Хоровая лаборатория XXI век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музыка для детей и юношества.               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 / сост. И. 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Роганова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2012. - 231, [1]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всего:2 - ХР(2)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1691680" cy="201622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7240"/>
              </p:ext>
            </p:extLst>
          </p:nvPr>
        </p:nvGraphicFramePr>
        <p:xfrm>
          <a:off x="1691680" y="4655120"/>
          <a:ext cx="57241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4932040"/>
              </a:tblGrid>
              <a:tr h="12961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Х80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Хоровая лаборатория XXI век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музыка для детей и юношества. / сост. И. 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Роганова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2014. </a:t>
                      </a:r>
                    </a:p>
                    <a:p>
                      <a:pPr algn="just"/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4.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179, </a:t>
                      </a:r>
                      <a:r>
                        <a:rPr 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5. ч. 1. – 118, </a:t>
                      </a:r>
                      <a:r>
                        <a:rPr 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 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всего:2 - ХР(2)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08" y="4509120"/>
            <a:ext cx="1728192" cy="201622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22"/>
            <a:ext cx="1691680" cy="192534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2" name="TextBox 11"/>
          <p:cNvSpPr txBox="1"/>
          <p:nvPr/>
        </p:nvSpPr>
        <p:spPr>
          <a:xfrm>
            <a:off x="1331640" y="948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Хоровые произведения</a:t>
            </a:r>
            <a:endParaRPr lang="ru-RU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255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8" y="2492896"/>
            <a:ext cx="1711772" cy="19646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03648" y="78679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Произведения для хоров разного состава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90046"/>
              </p:ext>
            </p:extLst>
          </p:nvPr>
        </p:nvGraphicFramePr>
        <p:xfrm>
          <a:off x="1783823" y="692696"/>
          <a:ext cx="7101895" cy="151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241"/>
                <a:gridCol w="6162654"/>
              </a:tblGrid>
              <a:tr h="151437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А72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Антология русской светской хоровой музыки a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cappella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XIX - начала ХХ века.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5: Кюи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аудиоприложение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CD / ред.-сост. и авт. вступ. ст. Елена Дмитриевна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Светозарова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2014. - 135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99014"/>
              </p:ext>
            </p:extLst>
          </p:nvPr>
        </p:nvGraphicFramePr>
        <p:xfrm>
          <a:off x="1780389" y="2564904"/>
          <a:ext cx="7056784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048672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А72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Антология русской светской хоровой музыки a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cappella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XIX - начала ХХ века.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5а: Кюи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аудиоприложение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CD / ред.-сост. и авт. вступ. ст. Елена Дмитриевна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Светозарова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2014. - 127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653136"/>
            <a:ext cx="1683406" cy="203669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20561"/>
              </p:ext>
            </p:extLst>
          </p:nvPr>
        </p:nvGraphicFramePr>
        <p:xfrm>
          <a:off x="1814736" y="4653136"/>
          <a:ext cx="7056784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6048673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А72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Антология русской светской хоровой музыки a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cappella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XIX - начала ХХ века.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6: Чайковский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аудиоприложение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CD / ред.-сост. и авт. вступ. ст. Елена Дмитриевна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Светозарова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2014. - 75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7956"/>
            <a:ext cx="1676319" cy="202891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222779954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76872"/>
            <a:ext cx="1728191" cy="200782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31545"/>
              </p:ext>
            </p:extLst>
          </p:nvPr>
        </p:nvGraphicFramePr>
        <p:xfrm>
          <a:off x="1708448" y="548680"/>
          <a:ext cx="7050090" cy="137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041978"/>
              </a:tblGrid>
              <a:tr h="13703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Г54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Глинка М. И.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 для хора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М. И. Глинка ; сост. Я. И.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Дубравин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[2014]. - 163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31239"/>
              </p:ext>
            </p:extLst>
          </p:nvPr>
        </p:nvGraphicFramePr>
        <p:xfrm>
          <a:off x="1763688" y="2420888"/>
          <a:ext cx="7056784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677"/>
                <a:gridCol w="6090107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Р89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Русская хоровая музыка на стихи М. Ю. Лермонтова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[для хора с сопровождением и без сопровождения фортепиано] / сост. Яков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Дубравин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[2011]. - 149, [2]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09120"/>
            <a:ext cx="1728191" cy="205598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27425"/>
              </p:ext>
            </p:extLst>
          </p:nvPr>
        </p:nvGraphicFramePr>
        <p:xfrm>
          <a:off x="1763688" y="4531635"/>
          <a:ext cx="7128791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655"/>
                <a:gridCol w="6183136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Р89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Русская хоровая музыка на стихи А. С. Пушкина. Два столетия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[для хора без сопровождения] / сост. Яков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Дубравин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1999. - 149, [2]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7" y="145115"/>
            <a:ext cx="1692047" cy="196247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331640" y="145115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Произведения для хоров разного состава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6110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50" y="513050"/>
            <a:ext cx="1548172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115616" y="23977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Смешанный хор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46898"/>
              </p:ext>
            </p:extLst>
          </p:nvPr>
        </p:nvGraphicFramePr>
        <p:xfrm>
          <a:off x="1475656" y="681130"/>
          <a:ext cx="3218094" cy="187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17"/>
                <a:gridCol w="2407877"/>
              </a:tblGrid>
              <a:tr h="18716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Д79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Дубравин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 И.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Сочинения и обработки для смешанного хора a </a:t>
                      </a:r>
                      <a:r>
                        <a:rPr lang="ru-RU" sz="1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cappella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Яков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Дубравин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2014. - 134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37840"/>
              </p:ext>
            </p:extLst>
          </p:nvPr>
        </p:nvGraphicFramePr>
        <p:xfrm>
          <a:off x="6084168" y="541719"/>
          <a:ext cx="295232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30"/>
                <a:gridCol w="2098498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85.941.1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С50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Смирнов Д. В.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Скорбящие радости Богородицы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духовные стихи : хоровые фрески для женского голоса, саксофона-сопрано и смешанного хора / Дмитрий Смирнов. - Санкт-Петербург : Композитор, [2014]. -  48, [4]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52"/>
            <a:ext cx="1619671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805"/>
            <a:ext cx="1619671" cy="227645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56146"/>
              </p:ext>
            </p:extLst>
          </p:nvPr>
        </p:nvGraphicFramePr>
        <p:xfrm>
          <a:off x="1475656" y="3717032"/>
          <a:ext cx="3218094" cy="232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476"/>
                <a:gridCol w="2387618"/>
              </a:tblGrid>
              <a:tr h="23282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С77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Старинная музыка западноевропейских композиторов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для смешанного хора a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cappella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ред.-сост. Сергей Екимов. - Санкт-Петербург : Композитор, 2013. - 20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46" y="3528805"/>
            <a:ext cx="1584176" cy="227645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59676"/>
              </p:ext>
            </p:extLst>
          </p:nvPr>
        </p:nvGraphicFramePr>
        <p:xfrm>
          <a:off x="6084168" y="3717032"/>
          <a:ext cx="3059832" cy="232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78"/>
                <a:gridCol w="2248654"/>
              </a:tblGrid>
              <a:tr h="2328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85.941.1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С77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Церковная музыка современных петербургских композиторов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ред.-сост. Н. И. Кузнецова. - Санкт-Петербург : Композитор, [б. г.]. - 34, [2] с.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605704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" y="2452246"/>
            <a:ext cx="1606143" cy="196522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331640" y="140996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Женский </a:t>
            </a:r>
            <a:r>
              <a:rPr lang="ru-RU" sz="1600" b="1" i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хор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24385"/>
              </p:ext>
            </p:extLst>
          </p:nvPr>
        </p:nvGraphicFramePr>
        <p:xfrm>
          <a:off x="1763688" y="534803"/>
          <a:ext cx="7169968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63"/>
                <a:gridCol w="6069905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85.941.2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Ж86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Жукова Л. А. 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Обработки русских народных песен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учебное пособие для детского, женского и юношеского хоров.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Людмила Жукова. - Санкт-Петербург : Композитор, 2013. - 55 с. - (Учебный и концертный репертуар хорового класса)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41524"/>
              </p:ext>
            </p:extLst>
          </p:nvPr>
        </p:nvGraphicFramePr>
        <p:xfrm>
          <a:off x="1762133" y="2780928"/>
          <a:ext cx="7171523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01939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85.943.1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Г34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Гендель Г. Ф.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Арии для высокого голоса в сопровождении фортепиано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Георг Фридрих Гендель ; сост.  М. С.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Шехтман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Санкт-Петербург : Композитор, 2013. - 42 с. - (Золотой репертуар вокалиста)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" y="4586751"/>
            <a:ext cx="1606143" cy="20427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46167"/>
              </p:ext>
            </p:extLst>
          </p:nvPr>
        </p:nvGraphicFramePr>
        <p:xfrm>
          <a:off x="1691680" y="4725144"/>
          <a:ext cx="7141813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98968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Д59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Дога Е.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Пришла любовь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песни для голоса и фортепиано / Евгений Дога. - Санкт-Петербург : Композитор, [2014]. - 110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Экземпляры: всего:1 - ХР(1)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" y="298211"/>
            <a:ext cx="1606143" cy="196936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516832" y="22675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Произведения для сольного пения</a:t>
            </a:r>
            <a:endParaRPr lang="ru-RU" b="1" i="1" dirty="0">
              <a:solidFill>
                <a:schemeClr val="accent5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4083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795</TotalTime>
  <Words>3577</Words>
  <Application>Microsoft Office PowerPoint</Application>
  <PresentationFormat>Экран (4:3)</PresentationFormat>
  <Paragraphs>422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Твердый переплет</vt:lpstr>
      <vt:lpstr>Тамбовский государственный музыкально-педагогический институт  им. С. В. Рахманинова  Библиотека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Светлана</cp:lastModifiedBy>
  <cp:revision>191</cp:revision>
  <dcterms:created xsi:type="dcterms:W3CDTF">2015-09-25T09:29:06Z</dcterms:created>
  <dcterms:modified xsi:type="dcterms:W3CDTF">2015-10-02T08:52:53Z</dcterms:modified>
</cp:coreProperties>
</file>